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3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6" r:id="rId2"/>
    <p:sldId id="298" r:id="rId3"/>
    <p:sldId id="301" r:id="rId4"/>
    <p:sldId id="302" r:id="rId5"/>
    <p:sldId id="305" r:id="rId6"/>
    <p:sldId id="306" r:id="rId7"/>
    <p:sldId id="308" r:id="rId8"/>
    <p:sldId id="311" r:id="rId9"/>
    <p:sldId id="313" r:id="rId10"/>
    <p:sldId id="357" r:id="rId11"/>
    <p:sldId id="315" r:id="rId12"/>
    <p:sldId id="316" r:id="rId13"/>
    <p:sldId id="31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70" r:id="rId26"/>
    <p:sldId id="369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46" r:id="rId38"/>
    <p:sldId id="356" r:id="rId39"/>
    <p:sldId id="352" r:id="rId40"/>
    <p:sldId id="299" r:id="rId41"/>
    <p:sldId id="300" r:id="rId42"/>
    <p:sldId id="354" r:id="rId43"/>
    <p:sldId id="297" r:id="rId4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resahh\Desktop\DATOS%20GRAFICAS%20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EDUCAL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porte%20de%20comentarios%20y%20sugerncias%20ECCO.xls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LUGAR%20DE%20EDUCAL%20CALIF%20GENERAL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LUGAR%20DE%20EDUCAL%20CALIF%20GENERAL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porte%20de%20comentarios%20y%20sugerncias%20ECCO.xls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qb\Desktop\ECCO\ECCO%202016\RESULTADOS\RESULTADOS%20DATOS%20SOCIOCULTURA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ANÁLISIS CUANTITATIVO </a:t>
            </a:r>
          </a:p>
          <a:p>
            <a:pPr>
              <a:defRPr/>
            </a:pP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29127091813658978"/>
                  <c:y val="-3.31406363350110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43473233023478586"/>
                  <c:y val="-1.93319654102517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Hoja4!$B$7:$B$8</c:f>
              <c:strCache>
                <c:ptCount val="2"/>
                <c:pt idx="0">
                  <c:v>EDUCAL S.A. DE C.V. 2015</c:v>
                </c:pt>
                <c:pt idx="1">
                  <c:v>GLOBAL APF 2015</c:v>
                </c:pt>
              </c:strCache>
            </c:strRef>
          </c:cat>
          <c:val>
            <c:numRef>
              <c:f>Hoja4!$C$7:$C$8</c:f>
              <c:numCache>
                <c:formatCode>0</c:formatCode>
                <c:ptCount val="2"/>
                <c:pt idx="0" formatCode="#,###">
                  <c:v>78.230999999999995</c:v>
                </c:pt>
                <c:pt idx="1">
                  <c:v>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740304"/>
        <c:axId val="149830656"/>
        <c:axId val="0"/>
      </c:bar3DChart>
      <c:catAx>
        <c:axId val="14574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9830656"/>
        <c:crosses val="autoZero"/>
        <c:auto val="1"/>
        <c:lblAlgn val="ctr"/>
        <c:lblOffset val="100"/>
        <c:noMultiLvlLbl val="0"/>
      </c:catAx>
      <c:valAx>
        <c:axId val="149830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574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48630927962772"/>
          <c:y val="0.11652893903725951"/>
          <c:w val="0.79616018891860407"/>
          <c:h val="0.8573284628081284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'SOCIO-ECO_2016'!$D$254:$D$264</c:f>
              <c:strCache>
                <c:ptCount val="11"/>
                <c:pt idx="0">
                  <c:v>Hasta  5</c:v>
                </c:pt>
                <c:pt idx="1">
                  <c:v>6 a 10</c:v>
                </c:pt>
                <c:pt idx="2">
                  <c:v>11 a 15</c:v>
                </c:pt>
                <c:pt idx="3">
                  <c:v>16 a 20 </c:v>
                </c:pt>
                <c:pt idx="4">
                  <c:v>21 a 25</c:v>
                </c:pt>
                <c:pt idx="5">
                  <c:v>26 a 30 </c:v>
                </c:pt>
                <c:pt idx="6">
                  <c:v>31 a 35</c:v>
                </c:pt>
                <c:pt idx="7">
                  <c:v>36 a 40</c:v>
                </c:pt>
                <c:pt idx="8">
                  <c:v>41 a 45</c:v>
                </c:pt>
                <c:pt idx="9">
                  <c:v>46 a 50</c:v>
                </c:pt>
                <c:pt idx="10">
                  <c:v>Mayor a 50</c:v>
                </c:pt>
              </c:strCache>
            </c:strRef>
          </c:cat>
          <c:val>
            <c:numRef>
              <c:f>'SOCIO-ECO_2016'!$E$254:$E$264</c:f>
              <c:numCache>
                <c:formatCode>##,##0</c:formatCode>
                <c:ptCount val="11"/>
                <c:pt idx="0">
                  <c:v>223</c:v>
                </c:pt>
                <c:pt idx="1">
                  <c:v>79</c:v>
                </c:pt>
                <c:pt idx="2">
                  <c:v>27</c:v>
                </c:pt>
                <c:pt idx="3">
                  <c:v>22</c:v>
                </c:pt>
                <c:pt idx="4">
                  <c:v>6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'SOCIO-ECO_2016'!$D$254:$D$264</c:f>
              <c:strCache>
                <c:ptCount val="11"/>
                <c:pt idx="0">
                  <c:v>Hasta  5</c:v>
                </c:pt>
                <c:pt idx="1">
                  <c:v>6 a 10</c:v>
                </c:pt>
                <c:pt idx="2">
                  <c:v>11 a 15</c:v>
                </c:pt>
                <c:pt idx="3">
                  <c:v>16 a 20 </c:v>
                </c:pt>
                <c:pt idx="4">
                  <c:v>21 a 25</c:v>
                </c:pt>
                <c:pt idx="5">
                  <c:v>26 a 30 </c:v>
                </c:pt>
                <c:pt idx="6">
                  <c:v>31 a 35</c:v>
                </c:pt>
                <c:pt idx="7">
                  <c:v>36 a 40</c:v>
                </c:pt>
                <c:pt idx="8">
                  <c:v>41 a 45</c:v>
                </c:pt>
                <c:pt idx="9">
                  <c:v>46 a 50</c:v>
                </c:pt>
                <c:pt idx="10">
                  <c:v>Mayor a 50</c:v>
                </c:pt>
              </c:strCache>
            </c:strRef>
          </c:cat>
          <c:val>
            <c:numRef>
              <c:f>'SOCIO-ECO_2016'!$F$254:$F$264</c:f>
              <c:numCache>
                <c:formatCode>0%</c:formatCode>
                <c:ptCount val="11"/>
                <c:pt idx="0">
                  <c:v>0.61432506887052341</c:v>
                </c:pt>
                <c:pt idx="1">
                  <c:v>0.21763085399449036</c:v>
                </c:pt>
                <c:pt idx="2">
                  <c:v>7.43801652892562E-2</c:v>
                </c:pt>
                <c:pt idx="3">
                  <c:v>6.0606060606060608E-2</c:v>
                </c:pt>
                <c:pt idx="4">
                  <c:v>1.6528925619834711E-2</c:v>
                </c:pt>
                <c:pt idx="5">
                  <c:v>1.1019283746556474E-2</c:v>
                </c:pt>
                <c:pt idx="6">
                  <c:v>0</c:v>
                </c:pt>
                <c:pt idx="7">
                  <c:v>2.7548209366391185E-3</c:v>
                </c:pt>
                <c:pt idx="8">
                  <c:v>0</c:v>
                </c:pt>
                <c:pt idx="9">
                  <c:v>0</c:v>
                </c:pt>
                <c:pt idx="10">
                  <c:v>2.7548209366391185E-3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50215376"/>
        <c:axId val="150215936"/>
      </c:barChart>
      <c:catAx>
        <c:axId val="150215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1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215936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1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80362778539322E-2"/>
          <c:y val="8.3716450884268961E-2"/>
          <c:w val="0.92107558417545976"/>
          <c:h val="0.9010784849666416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844632832023311E-17"/>
                  <c:y val="-4.84033562201172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9915958984613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194331983805964E-3"/>
                  <c:y val="-6.9915958984613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388663967611335E-3"/>
                  <c:y val="-3.4957979492306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6194331983805667E-3"/>
                  <c:y val="-6.99159589846136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-5.37815069112413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1875706265618649E-16"/>
                  <c:y val="-4.571428087455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'SOCIO-ECO_2016'!$D$96:$D$109</c:f>
              <c:strCache>
                <c:ptCount val="14"/>
                <c:pt idx="0">
                  <c:v>Ninguno</c:v>
                </c:pt>
                <c:pt idx="1">
                  <c:v>Primaria incompleta</c:v>
                </c:pt>
                <c:pt idx="2">
                  <c:v>Primaria completa</c:v>
                </c:pt>
                <c:pt idx="3">
                  <c:v>Secundaria incompleta</c:v>
                </c:pt>
                <c:pt idx="4">
                  <c:v>Secundaria completa</c:v>
                </c:pt>
                <c:pt idx="5">
                  <c:v>Estudios técnicos</c:v>
                </c:pt>
                <c:pt idx="6">
                  <c:v>Preparatoria o equivalente incompleta</c:v>
                </c:pt>
                <c:pt idx="7">
                  <c:v>Preparatoria o equivalente completa</c:v>
                </c:pt>
                <c:pt idx="8">
                  <c:v>Normal</c:v>
                </c:pt>
                <c:pt idx="9">
                  <c:v>Licenciatura o estudios profesionales incompletos</c:v>
                </c:pt>
                <c:pt idx="10">
                  <c:v>Licenciatura o estudios profesionales completos</c:v>
                </c:pt>
                <c:pt idx="11">
                  <c:v>Maestría</c:v>
                </c:pt>
                <c:pt idx="12">
                  <c:v>Doctorado</c:v>
                </c:pt>
                <c:pt idx="13">
                  <c:v>Otros</c:v>
                </c:pt>
              </c:strCache>
            </c:strRef>
          </c:cat>
          <c:val>
            <c:numRef>
              <c:f>'SOCIO-ECO_2016'!$E$96:$E$109</c:f>
              <c:numCache>
                <c:formatCode>##,##0</c:formatCode>
                <c:ptCount val="1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30</c:v>
                </c:pt>
                <c:pt idx="5">
                  <c:v>37</c:v>
                </c:pt>
                <c:pt idx="6">
                  <c:v>25</c:v>
                </c:pt>
                <c:pt idx="7">
                  <c:v>105</c:v>
                </c:pt>
                <c:pt idx="8">
                  <c:v>1</c:v>
                </c:pt>
                <c:pt idx="9">
                  <c:v>54</c:v>
                </c:pt>
                <c:pt idx="10">
                  <c:v>93</c:v>
                </c:pt>
                <c:pt idx="11">
                  <c:v>5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'SOCIO-ECO_2016'!$D$96:$D$109</c:f>
              <c:strCache>
                <c:ptCount val="14"/>
                <c:pt idx="0">
                  <c:v>Ninguno</c:v>
                </c:pt>
                <c:pt idx="1">
                  <c:v>Primaria incompleta</c:v>
                </c:pt>
                <c:pt idx="2">
                  <c:v>Primaria completa</c:v>
                </c:pt>
                <c:pt idx="3">
                  <c:v>Secundaria incompleta</c:v>
                </c:pt>
                <c:pt idx="4">
                  <c:v>Secundaria completa</c:v>
                </c:pt>
                <c:pt idx="5">
                  <c:v>Estudios técnicos</c:v>
                </c:pt>
                <c:pt idx="6">
                  <c:v>Preparatoria o equivalente incompleta</c:v>
                </c:pt>
                <c:pt idx="7">
                  <c:v>Preparatoria o equivalente completa</c:v>
                </c:pt>
                <c:pt idx="8">
                  <c:v>Normal</c:v>
                </c:pt>
                <c:pt idx="9">
                  <c:v>Licenciatura o estudios profesionales incompletos</c:v>
                </c:pt>
                <c:pt idx="10">
                  <c:v>Licenciatura o estudios profesionales completos</c:v>
                </c:pt>
                <c:pt idx="11">
                  <c:v>Maestría</c:v>
                </c:pt>
                <c:pt idx="12">
                  <c:v>Doctorado</c:v>
                </c:pt>
                <c:pt idx="13">
                  <c:v>Otros</c:v>
                </c:pt>
              </c:strCache>
            </c:strRef>
          </c:cat>
          <c:val>
            <c:numRef>
              <c:f>'SOCIO-ECO_2016'!$F$96:$F$109</c:f>
              <c:numCache>
                <c:formatCode>0%</c:formatCode>
                <c:ptCount val="14"/>
                <c:pt idx="0">
                  <c:v>1.1019283746556474E-2</c:v>
                </c:pt>
                <c:pt idx="1">
                  <c:v>2.7548209366391185E-3</c:v>
                </c:pt>
                <c:pt idx="2">
                  <c:v>2.7548209366391185E-3</c:v>
                </c:pt>
                <c:pt idx="3">
                  <c:v>1.1019283746556474E-2</c:v>
                </c:pt>
                <c:pt idx="4">
                  <c:v>8.2644628099173556E-2</c:v>
                </c:pt>
                <c:pt idx="5">
                  <c:v>0.10192837465564739</c:v>
                </c:pt>
                <c:pt idx="6">
                  <c:v>6.8870523415977963E-2</c:v>
                </c:pt>
                <c:pt idx="7">
                  <c:v>0.28925619834710742</c:v>
                </c:pt>
                <c:pt idx="8">
                  <c:v>2.7548209366391185E-3</c:v>
                </c:pt>
                <c:pt idx="9">
                  <c:v>0.1487603305785124</c:v>
                </c:pt>
                <c:pt idx="10">
                  <c:v>0.256198347107438</c:v>
                </c:pt>
                <c:pt idx="11">
                  <c:v>1.3774104683195593E-2</c:v>
                </c:pt>
                <c:pt idx="12">
                  <c:v>2.7548209366391185E-3</c:v>
                </c:pt>
                <c:pt idx="13">
                  <c:v>5.5096418732782371E-3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axId val="150218736"/>
        <c:axId val="150219296"/>
      </c:barChart>
      <c:catAx>
        <c:axId val="15021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19296"/>
        <c:crosses val="autoZero"/>
        <c:auto val="1"/>
        <c:lblAlgn val="ctr"/>
        <c:lblOffset val="100"/>
        <c:noMultiLvlLbl val="0"/>
      </c:catAx>
      <c:valAx>
        <c:axId val="1502192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1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43345641116892"/>
          <c:y val="0.11913114954198119"/>
          <c:w val="0.69156540178240433"/>
          <c:h val="0.8670299591580513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5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2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'2016'!$F$520:$F$534</c:f>
              <c:strCache>
                <c:ptCount val="15"/>
                <c:pt idx="0">
                  <c:v>Adaptable al entorno</c:v>
                </c:pt>
                <c:pt idx="1">
                  <c:v>Adaptable al Ciudadano</c:v>
                </c:pt>
                <c:pt idx="2">
                  <c:v>Colaborativa</c:v>
                </c:pt>
                <c:pt idx="3">
                  <c:v>Eficiente</c:v>
                </c:pt>
                <c:pt idx="4">
                  <c:v>Equilibrada</c:v>
                </c:pt>
                <c:pt idx="5">
                  <c:v>Inclusiva</c:v>
                </c:pt>
                <c:pt idx="6">
                  <c:v>Motivada</c:v>
                </c:pt>
                <c:pt idx="7">
                  <c:v>Organizada</c:v>
                </c:pt>
                <c:pt idx="8">
                  <c:v>Íntegra</c:v>
                </c:pt>
                <c:pt idx="9">
                  <c:v>Profesional</c:v>
                </c:pt>
                <c:pt idx="11">
                  <c:v>GLOBAL APF   2016</c:v>
                </c:pt>
                <c:pt idx="12">
                  <c:v>GLOBAL EDUCAL</c:v>
                </c:pt>
                <c:pt idx="14">
                  <c:v>Liderazgo integral</c:v>
                </c:pt>
              </c:strCache>
            </c:strRef>
          </c:cat>
          <c:val>
            <c:numRef>
              <c:f>'2016'!$G$520:$G$534</c:f>
              <c:numCache>
                <c:formatCode>0</c:formatCode>
                <c:ptCount val="15"/>
                <c:pt idx="0">
                  <c:v>73.19</c:v>
                </c:pt>
                <c:pt idx="1">
                  <c:v>69.63</c:v>
                </c:pt>
                <c:pt idx="2">
                  <c:v>74.39</c:v>
                </c:pt>
                <c:pt idx="3">
                  <c:v>71.73</c:v>
                </c:pt>
                <c:pt idx="4">
                  <c:v>74.180000000000007</c:v>
                </c:pt>
                <c:pt idx="5">
                  <c:v>73.58</c:v>
                </c:pt>
                <c:pt idx="6">
                  <c:v>65.59</c:v>
                </c:pt>
                <c:pt idx="7">
                  <c:v>76.36</c:v>
                </c:pt>
                <c:pt idx="8">
                  <c:v>73.989999999999995</c:v>
                </c:pt>
                <c:pt idx="9">
                  <c:v>68.599999999999994</c:v>
                </c:pt>
                <c:pt idx="11">
                  <c:v>80.260000000000005</c:v>
                </c:pt>
                <c:pt idx="12">
                  <c:v>72.123999999999995</c:v>
                </c:pt>
                <c:pt idx="14">
                  <c:v>73.75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0221536"/>
        <c:axId val="150222096"/>
      </c:barChart>
      <c:catAx>
        <c:axId val="150221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2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222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2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25578945488958"/>
          <c:y val="6.4612486805056726E-2"/>
          <c:w val="0.48484915576029181"/>
          <c:h val="0.90823945015041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'2016'!$G$21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'2016'!$F$22:$F$32</c:f>
              <c:strCache>
                <c:ptCount val="11"/>
                <c:pt idx="0">
                  <c:v>127.- Considero que en mi equipo, modificamos la manera de trabajar para mejorar las formas de hacer las cosas.</c:v>
                </c:pt>
                <c:pt idx="1">
                  <c:v>130.- En mi área somos lo suficientemente flexibles para adaptarnos a los cambios.</c:v>
                </c:pt>
                <c:pt idx="2">
                  <c:v>129.- En mi área compartimos cotidianamente conocimientos y experiencias.</c:v>
                </c:pt>
                <c:pt idx="3">
                  <c:v>133.- Mi jefe(a) promueve el aprendizaje continuo para afrontar nuevos procesos.</c:v>
                </c:pt>
                <c:pt idx="4">
                  <c:v>132.- Mi jefe(a) inmediato estimula el cambio y mejora continua.</c:v>
                </c:pt>
                <c:pt idx="5">
                  <c:v>128.- Considero que en mi trabajo se valoran las aportaciones innovadoras.</c:v>
                </c:pt>
                <c:pt idx="6">
                  <c:v>131.- En mi institución, se considera importante retener a servidores públicos con experiencias técnicas.</c:v>
                </c:pt>
                <c:pt idx="8">
                  <c:v>PROMEDIO DEL FACTOR   2016</c:v>
                </c:pt>
                <c:pt idx="10">
                  <c:v>GLOBAL APF   2016</c:v>
                </c:pt>
              </c:strCache>
            </c:strRef>
          </c:cat>
          <c:val>
            <c:numRef>
              <c:f>'2016'!$G$22:$G$32</c:f>
              <c:numCache>
                <c:formatCode>0</c:formatCode>
                <c:ptCount val="11"/>
                <c:pt idx="0">
                  <c:v>78.430000000000007</c:v>
                </c:pt>
                <c:pt idx="1">
                  <c:v>79.11</c:v>
                </c:pt>
                <c:pt idx="2">
                  <c:v>75.099999999999994</c:v>
                </c:pt>
                <c:pt idx="3">
                  <c:v>71.3</c:v>
                </c:pt>
                <c:pt idx="4">
                  <c:v>72.819999999999993</c:v>
                </c:pt>
                <c:pt idx="5">
                  <c:v>70.290000000000006</c:v>
                </c:pt>
                <c:pt idx="6">
                  <c:v>64.97</c:v>
                </c:pt>
                <c:pt idx="8">
                  <c:v>73.19</c:v>
                </c:pt>
                <c:pt idx="10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50224336"/>
        <c:axId val="150224896"/>
      </c:barChart>
      <c:catAx>
        <c:axId val="150224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2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224896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2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25578945488958"/>
          <c:y val="6.4612486805056726E-2"/>
          <c:w val="0.48484915576029181"/>
          <c:h val="0.908239450150414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'2016'!$F$44:$F$51</c:f>
              <c:strCache>
                <c:ptCount val="8"/>
                <c:pt idx="0">
                  <c:v>125.- En mi institución se mejora constantemente la atención y los servicios para el público usuario.</c:v>
                </c:pt>
                <c:pt idx="1">
                  <c:v>124.- En la institución, percibo que los comentarios y recomendaciones de los ciudadanos conducen a mejoras en nuestros servicios.</c:v>
                </c:pt>
                <c:pt idx="2">
                  <c:v>126.- Los trámites que se utilizan en mi organización son simples y facilitan la atención.</c:v>
                </c:pt>
                <c:pt idx="3">
                  <c:v>123.- Considero que en mi área se busca la satisfacción colectiva por encima de interés o beneficios particulares.</c:v>
                </c:pt>
                <c:pt idx="5">
                  <c:v>PROMEDIO DEL FACTOR   2016</c:v>
                </c:pt>
                <c:pt idx="7">
                  <c:v>GLOBAL APF   2016</c:v>
                </c:pt>
              </c:strCache>
            </c:strRef>
          </c:cat>
          <c:val>
            <c:numRef>
              <c:f>'2016'!$G$44:$G$51</c:f>
              <c:numCache>
                <c:formatCode>0</c:formatCode>
                <c:ptCount val="8"/>
                <c:pt idx="0">
                  <c:v>71.790000000000006</c:v>
                </c:pt>
                <c:pt idx="1">
                  <c:v>69.239999999999995</c:v>
                </c:pt>
                <c:pt idx="2">
                  <c:v>69.38</c:v>
                </c:pt>
                <c:pt idx="3">
                  <c:v>68.11</c:v>
                </c:pt>
                <c:pt idx="5">
                  <c:v>69.63</c:v>
                </c:pt>
                <c:pt idx="7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50227136"/>
        <c:axId val="186022544"/>
      </c:barChart>
      <c:catAx>
        <c:axId val="15022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22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2254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2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71132179906086"/>
          <c:y val="6.569290192437735E-2"/>
          <c:w val="0.48444575380458399"/>
          <c:h val="0.9156370846657269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'2016'!$F$66:$F$74</c:f>
              <c:strCache>
                <c:ptCount val="9"/>
                <c:pt idx="0">
                  <c:v>136.- Me siento parte de un equipo de trabajo.</c:v>
                </c:pt>
                <c:pt idx="1">
                  <c:v>134.- El trabajo se organiza de modo que entiendo la relación de mi trabajo con otras áreas de la institución.</c:v>
                </c:pt>
                <c:pt idx="2">
                  <c:v>138.- Mi jefe(a) me proporciona información suficiente y adecuada para realizar bien mi trabajo.</c:v>
                </c:pt>
                <c:pt idx="3">
                  <c:v>135.- En mi área de trabajo, cuentan las opiniones de cada uno de mis compañeros y compañeras para generar entre todos alternativas para la solución de problemas.</c:v>
                </c:pt>
                <c:pt idx="4">
                  <c:v>137.- Mi jefe(a) me involucra para la toma decisiones importantes en mi área de trabajo.</c:v>
                </c:pt>
                <c:pt idx="6">
                  <c:v>PROMEDIO DEL FACTOR   2016</c:v>
                </c:pt>
                <c:pt idx="8">
                  <c:v>GLOBAL APF   2016</c:v>
                </c:pt>
              </c:strCache>
            </c:strRef>
          </c:cat>
          <c:val>
            <c:numRef>
              <c:f>'2016'!$G$66:$G$74</c:f>
              <c:numCache>
                <c:formatCode>0</c:formatCode>
                <c:ptCount val="9"/>
                <c:pt idx="0">
                  <c:v>78.14</c:v>
                </c:pt>
                <c:pt idx="1">
                  <c:v>72.98</c:v>
                </c:pt>
                <c:pt idx="2">
                  <c:v>75.540000000000006</c:v>
                </c:pt>
                <c:pt idx="3">
                  <c:v>72.680000000000007</c:v>
                </c:pt>
                <c:pt idx="4">
                  <c:v>72.63</c:v>
                </c:pt>
                <c:pt idx="6">
                  <c:v>74.39</c:v>
                </c:pt>
                <c:pt idx="8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025344"/>
        <c:axId val="186025904"/>
      </c:barChart>
      <c:catAx>
        <c:axId val="18602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2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259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2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1029115546603"/>
          <c:y val="7.8495264178934154E-2"/>
          <c:w val="0.48531159795501755"/>
          <c:h val="0.905803720187150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'2016'!$F$88:$F$99</c:f>
              <c:strCache>
                <c:ptCount val="12"/>
                <c:pt idx="0">
                  <c:v>142.- En mi área se promueve a utilizar mesuradamente el agua/energía eléctrica/papel/cualquier recurso natural no renovable durante mi actividad laboral.</c:v>
                </c:pt>
                <c:pt idx="1">
                  <c:v>139.- Considero que en mi área de trabajo se promueve la rendición de cuentas.</c:v>
                </c:pt>
                <c:pt idx="2">
                  <c:v>140.- Considero que en mi área el establecimiento de metas y objetivos son reales y posibles.</c:v>
                </c:pt>
                <c:pt idx="3">
                  <c:v>144.- Me parece que en mi institución se manejan los recursos del área de manera responsable y austera.</c:v>
                </c:pt>
                <c:pt idx="4">
                  <c:v>143.- Existe compromiso de la alta dirección con la asignación y uso transparente y racional de los recursos.</c:v>
                </c:pt>
                <c:pt idx="5">
                  <c:v>145.- Mi jefe(a) propicia un clima de trabajo agradable, sin olvidar los objetivos del equipo.</c:v>
                </c:pt>
                <c:pt idx="6">
                  <c:v>146.- Periódicamente tengo información sobre el avance de metas y el logro de objetivos.</c:v>
                </c:pt>
                <c:pt idx="7">
                  <c:v>141.- Dispongo de los medios y recursos requeridos para realizar el trabajo diario.</c:v>
                </c:pt>
                <c:pt idx="9">
                  <c:v>PROMEDIO DEL FACTOR   2016</c:v>
                </c:pt>
                <c:pt idx="11">
                  <c:v>GLOBAL APF   2016</c:v>
                </c:pt>
              </c:strCache>
            </c:strRef>
          </c:cat>
          <c:val>
            <c:numRef>
              <c:f>'2016'!$G$88:$G$99</c:f>
              <c:numCache>
                <c:formatCode>0</c:formatCode>
                <c:ptCount val="12"/>
                <c:pt idx="0">
                  <c:v>78.819999999999993</c:v>
                </c:pt>
                <c:pt idx="1">
                  <c:v>73.2</c:v>
                </c:pt>
                <c:pt idx="2">
                  <c:v>70.900000000000006</c:v>
                </c:pt>
                <c:pt idx="3">
                  <c:v>67.78</c:v>
                </c:pt>
                <c:pt idx="4">
                  <c:v>67.25</c:v>
                </c:pt>
                <c:pt idx="5">
                  <c:v>74.81</c:v>
                </c:pt>
                <c:pt idx="6">
                  <c:v>69.8</c:v>
                </c:pt>
                <c:pt idx="7">
                  <c:v>70.989999999999995</c:v>
                </c:pt>
                <c:pt idx="9">
                  <c:v>71.73</c:v>
                </c:pt>
                <c:pt idx="11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028144"/>
        <c:axId val="186028704"/>
      </c:barChart>
      <c:catAx>
        <c:axId val="186028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2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287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2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91803364987403"/>
          <c:y val="7.3530844281465391E-2"/>
          <c:w val="0.49272470081120379"/>
          <c:h val="0.8993210352528183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'2016'!$F$110:$F$121</c:f>
              <c:strCache>
                <c:ptCount val="12"/>
                <c:pt idx="0">
                  <c:v>153.- Mis compañeras y compañeros en el área me tratan con respeto y confianza.</c:v>
                </c:pt>
                <c:pt idx="1">
                  <c:v>152.- Mi jefe(a) me trata con respeto y amabilidad.</c:v>
                </c:pt>
                <c:pt idx="2">
                  <c:v>151.- Me siento apoyado por mis jefes(as) cuando me enfermo.</c:v>
                </c:pt>
                <c:pt idx="3">
                  <c:v>148.- En mi área se fomenta el respeto por igual sin importar el nivel jerárquico.</c:v>
                </c:pt>
                <c:pt idx="4">
                  <c:v>147.- Considero que mi ambiente de trabajo está libre de hostilidad.</c:v>
                </c:pt>
                <c:pt idx="5">
                  <c:v>154.- Siento que mi jefe(a) se interesa por conocer las dificultades que se me presentan para cumplir con mis objetivos.</c:v>
                </c:pt>
                <c:pt idx="6">
                  <c:v>150.- La jornada laboral en mi área me permite conciliar las responsabilidades familiares y participar en eventos culturales (cine, conciertos, recitales, museos, exposiciones, danza)</c:v>
                </c:pt>
                <c:pt idx="7">
                  <c:v>149.- En mi institución se promueve visitar y cuidar parques históricos, culturales o sitios patrimoniales (monumento, lugar histórico o artístico, sitio arqueológico).</c:v>
                </c:pt>
                <c:pt idx="9">
                  <c:v>PROMEDIO DEL FACTOR   2016</c:v>
                </c:pt>
                <c:pt idx="11">
                  <c:v>GLOBAL APF   2016</c:v>
                </c:pt>
              </c:strCache>
            </c:strRef>
          </c:cat>
          <c:val>
            <c:numRef>
              <c:f>'2016'!$G$110:$G$121</c:f>
              <c:numCache>
                <c:formatCode>0</c:formatCode>
                <c:ptCount val="12"/>
                <c:pt idx="0">
                  <c:v>81.680000000000007</c:v>
                </c:pt>
                <c:pt idx="1">
                  <c:v>83.54</c:v>
                </c:pt>
                <c:pt idx="2">
                  <c:v>78.19</c:v>
                </c:pt>
                <c:pt idx="3">
                  <c:v>74.739999999999995</c:v>
                </c:pt>
                <c:pt idx="4">
                  <c:v>71.78</c:v>
                </c:pt>
                <c:pt idx="5">
                  <c:v>71.83</c:v>
                </c:pt>
                <c:pt idx="6">
                  <c:v>69.38</c:v>
                </c:pt>
                <c:pt idx="7">
                  <c:v>62.01</c:v>
                </c:pt>
                <c:pt idx="9">
                  <c:v>74.180000000000007</c:v>
                </c:pt>
                <c:pt idx="11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030944"/>
        <c:axId val="186031504"/>
      </c:barChart>
      <c:catAx>
        <c:axId val="186030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3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315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3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92229750350969"/>
          <c:y val="7.5166918780291164E-2"/>
          <c:w val="0.48751679849542617"/>
          <c:h val="0.90215958872661273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'2016'!$F$132:$F$143</c:f>
              <c:strCache>
                <c:ptCount val="12"/>
                <c:pt idx="0">
                  <c:v>160.- En mi área se considera que tanto hombres como mujeres realizamos un trabajo útil.</c:v>
                </c:pt>
                <c:pt idx="1">
                  <c:v>161.- En mi institución el trato con el público es Igualitario y libre de Discriminación.</c:v>
                </c:pt>
                <c:pt idx="2">
                  <c:v>155.- Considero que en mi área los puestos iguales de hombres y mujeres tienen asignadas las mismas percepciones.</c:v>
                </c:pt>
                <c:pt idx="3">
                  <c:v>159.- En mi área nadie ha sido víctima de hostigamiento sexual o acoso sexual.</c:v>
                </c:pt>
                <c:pt idx="4">
                  <c:v>156.- Creo que en mi área los mandos superiores respetan las diferencias del personal sin importar su origen étnico o nacional, sexo, edad, discapacidad o condición social.</c:v>
                </c:pt>
                <c:pt idx="5">
                  <c:v>157.- En mi área de trabajo el trato entre superiores, subordinados y compañeros, siempre es Igualitario y sin Discriminación.</c:v>
                </c:pt>
                <c:pt idx="6">
                  <c:v>158.- En mi área de trabajo existen las oportunidades de ascenso y promoción de manera equitativa tanto para mujeres como para hombres.</c:v>
                </c:pt>
                <c:pt idx="7">
                  <c:v>162.- En mi institución existen las instalaciones adecuadas para personas con discapacidad.</c:v>
                </c:pt>
                <c:pt idx="9">
                  <c:v>PROMEDIO DEL FACTOR   2016</c:v>
                </c:pt>
                <c:pt idx="11">
                  <c:v>GLOBAL APF   2016</c:v>
                </c:pt>
              </c:strCache>
            </c:strRef>
          </c:cat>
          <c:val>
            <c:numRef>
              <c:f>'2016'!$G$132:$G$143</c:f>
              <c:numCache>
                <c:formatCode>0</c:formatCode>
                <c:ptCount val="12"/>
                <c:pt idx="0">
                  <c:v>81.63</c:v>
                </c:pt>
                <c:pt idx="1">
                  <c:v>83</c:v>
                </c:pt>
                <c:pt idx="2">
                  <c:v>72.8</c:v>
                </c:pt>
                <c:pt idx="3">
                  <c:v>77.61</c:v>
                </c:pt>
                <c:pt idx="4">
                  <c:v>74.08</c:v>
                </c:pt>
                <c:pt idx="5">
                  <c:v>71.83</c:v>
                </c:pt>
                <c:pt idx="6">
                  <c:v>64.569999999999993</c:v>
                </c:pt>
                <c:pt idx="7">
                  <c:v>62.95</c:v>
                </c:pt>
                <c:pt idx="9">
                  <c:v>73.58</c:v>
                </c:pt>
                <c:pt idx="11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034304"/>
        <c:axId val="186034864"/>
      </c:barChart>
      <c:catAx>
        <c:axId val="186034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3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3486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3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85250653192159"/>
          <c:y val="6.8638773094539654E-2"/>
          <c:w val="0.48760892983615139"/>
          <c:h val="0.90873781300213297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'2016'!$F$154:$F$165</c:f>
              <c:strCache>
                <c:ptCount val="12"/>
                <c:pt idx="0">
                  <c:v>182.- Mi trabajo representa un reto constante.</c:v>
                </c:pt>
                <c:pt idx="1">
                  <c:v>180.- Mi jefe(a) me da autonomía para tomar las decisiones necesarias para el cumplimiento de mis responsabilidades.</c:v>
                </c:pt>
                <c:pt idx="2">
                  <c:v>175.- Considero que mis opiniones son tomadas en cuenta.</c:v>
                </c:pt>
                <c:pt idx="3">
                  <c:v>178.- Este último año he tenido oportunidades de aprender y crecer profesional y personalmente en el trabajo.</c:v>
                </c:pt>
                <c:pt idx="4">
                  <c:v>177.- En mi área se reconocen formalmente los buenos resultados obtenidos.</c:v>
                </c:pt>
                <c:pt idx="5">
                  <c:v>179.- Los esfuerzos que realizo tienen el reconocimiento que se merecen.</c:v>
                </c:pt>
                <c:pt idx="6">
                  <c:v>176.- El sueldo que percibo es de acuerdo a mis responsabilidades.</c:v>
                </c:pt>
                <c:pt idx="7">
                  <c:v>181.- Mi sueldo va compensándose en concordancia con las condiciones económicas del país.</c:v>
                </c:pt>
                <c:pt idx="9">
                  <c:v>PROMEDIO DEL FACTOR   2016</c:v>
                </c:pt>
                <c:pt idx="11">
                  <c:v>GLOBAL APF   2016</c:v>
                </c:pt>
              </c:strCache>
            </c:strRef>
          </c:cat>
          <c:val>
            <c:numRef>
              <c:f>'2016'!$G$154:$G$165</c:f>
              <c:numCache>
                <c:formatCode>0</c:formatCode>
                <c:ptCount val="12"/>
                <c:pt idx="0">
                  <c:v>81.17</c:v>
                </c:pt>
                <c:pt idx="1">
                  <c:v>74.989999999999995</c:v>
                </c:pt>
                <c:pt idx="2">
                  <c:v>68.84</c:v>
                </c:pt>
                <c:pt idx="3">
                  <c:v>67.73</c:v>
                </c:pt>
                <c:pt idx="4">
                  <c:v>65.3</c:v>
                </c:pt>
                <c:pt idx="5">
                  <c:v>62.95</c:v>
                </c:pt>
                <c:pt idx="6">
                  <c:v>53.65</c:v>
                </c:pt>
                <c:pt idx="7">
                  <c:v>49.69</c:v>
                </c:pt>
                <c:pt idx="9">
                  <c:v>65.59</c:v>
                </c:pt>
                <c:pt idx="11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037104"/>
        <c:axId val="186037664"/>
      </c:barChart>
      <c:catAx>
        <c:axId val="186037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3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3766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03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LOS 5 REACTIVOS </a:t>
            </a:r>
            <a:r>
              <a:rPr lang="es-MX" dirty="0">
                <a:solidFill>
                  <a:schemeClr val="accent1"/>
                </a:solidFill>
              </a:rPr>
              <a:t>MEJOR</a:t>
            </a:r>
            <a:r>
              <a:rPr lang="es-MX" dirty="0"/>
              <a:t> CALIFICADOS DE EDUCAL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'2016'!$P$775:$P$779</c:f>
              <c:strCache>
                <c:ptCount val="5"/>
                <c:pt idx="0">
                  <c:v>154.- Siento que mi jefe(a) se interesa por conocer las dificultades que se me presentan para cumplir con mis objetivos.</c:v>
                </c:pt>
                <c:pt idx="1">
                  <c:v>158.- En mi área de trabajo existen las oportunidades de ascenso y promoción de manera equitativa tanto para mujeres como para hombres.</c:v>
                </c:pt>
                <c:pt idx="2">
                  <c:v>163.- Conozco el Código de Conducta de mi institución.</c:v>
                </c:pt>
                <c:pt idx="3">
                  <c:v>184.- Considero que la Misión, Visión y Valores de mi institución están claramente definidas y comunicadas al personal.</c:v>
                </c:pt>
                <c:pt idx="4">
                  <c:v>150.- La jornada laboral en mi área me permite conciliar las responsabilidades familiares y participar en eventos culturales (cine, conciertos, recitales, museos, exposiciones, danza)</c:v>
                </c:pt>
              </c:strCache>
            </c:strRef>
          </c:cat>
          <c:val>
            <c:numRef>
              <c:f>'2016'!$Q$775:$Q$779</c:f>
              <c:numCache>
                <c:formatCode>0</c:formatCode>
                <c:ptCount val="5"/>
                <c:pt idx="0">
                  <c:v>83.54</c:v>
                </c:pt>
                <c:pt idx="1">
                  <c:v>83</c:v>
                </c:pt>
                <c:pt idx="2">
                  <c:v>82.27</c:v>
                </c:pt>
                <c:pt idx="3">
                  <c:v>81.8</c:v>
                </c:pt>
                <c:pt idx="4">
                  <c:v>81.680000000000007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4460736"/>
        <c:axId val="184461296"/>
      </c:barChart>
      <c:catAx>
        <c:axId val="18446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461296"/>
        <c:crosses val="autoZero"/>
        <c:auto val="1"/>
        <c:lblAlgn val="ctr"/>
        <c:lblOffset val="100"/>
        <c:noMultiLvlLbl val="0"/>
      </c:catAx>
      <c:valAx>
        <c:axId val="1844612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46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49884168625381"/>
          <c:y val="7.1993666080996069E-2"/>
          <c:w val="0.48596253169720266"/>
          <c:h val="0.90538274657816531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'2016'!$F$176:$F$186</c:f>
              <c:strCache>
                <c:ptCount val="11"/>
                <c:pt idx="0">
                  <c:v>186.- Estoy consciente cómo mi trabajo contribuye a la realización de los objetivos de mi área.</c:v>
                </c:pt>
                <c:pt idx="1">
                  <c:v>188.- Me siento identificado con el propósito u objetivo de la institución.</c:v>
                </c:pt>
                <c:pt idx="2">
                  <c:v>189.- Mis funciones están claramente definidas.</c:v>
                </c:pt>
                <c:pt idx="3">
                  <c:v>184.- Considero que la Misión, Visión y Valores de mi institución están claramente definidas y comunicadas al personal.</c:v>
                </c:pt>
                <c:pt idx="4">
                  <c:v>183.- Conozco los manuales de organización y procedimientos de mi institución.</c:v>
                </c:pt>
                <c:pt idx="5">
                  <c:v>187.- Las manuales de organización y procedimientos de mi organización son claros y facilitan mi trabajo.</c:v>
                </c:pt>
                <c:pt idx="6">
                  <c:v>185.- En mi equipo de trabajo tenemos una visión compartida de cómo será esta institución en el futuro.</c:v>
                </c:pt>
                <c:pt idx="8">
                  <c:v>PROMEDIO DEL FACTOR   2016</c:v>
                </c:pt>
                <c:pt idx="10">
                  <c:v>GLOBAL APF   2016</c:v>
                </c:pt>
              </c:strCache>
            </c:strRef>
          </c:cat>
          <c:val>
            <c:numRef>
              <c:f>'2016'!$G$176:$G$186</c:f>
              <c:numCache>
                <c:formatCode>0</c:formatCode>
                <c:ptCount val="11"/>
                <c:pt idx="0">
                  <c:v>81.8</c:v>
                </c:pt>
                <c:pt idx="1">
                  <c:v>78.69</c:v>
                </c:pt>
                <c:pt idx="2">
                  <c:v>80.510000000000005</c:v>
                </c:pt>
                <c:pt idx="3">
                  <c:v>74.8</c:v>
                </c:pt>
                <c:pt idx="4">
                  <c:v>77.3</c:v>
                </c:pt>
                <c:pt idx="5">
                  <c:v>72.430000000000007</c:v>
                </c:pt>
                <c:pt idx="6">
                  <c:v>68.849999999999994</c:v>
                </c:pt>
                <c:pt idx="8">
                  <c:v>76.36</c:v>
                </c:pt>
                <c:pt idx="10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438688"/>
        <c:axId val="186439248"/>
      </c:barChart>
      <c:catAx>
        <c:axId val="18643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3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392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3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85250653192159"/>
          <c:y val="6.8638773094539654E-2"/>
          <c:w val="0.48760892983615139"/>
          <c:h val="0.90873781300213297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'2016'!$F$198:$F$213</c:f>
              <c:strCache>
                <c:ptCount val="16"/>
                <c:pt idx="0">
                  <c:v>163.- Conozco el Código de Conducta de mi institución.</c:v>
                </c:pt>
                <c:pt idx="1">
                  <c:v>171.- En mi institución se protegen los datos personales de las usuarias y usuarios.</c:v>
                </c:pt>
                <c:pt idx="2">
                  <c:v>168.- En mi institución la protección de datos personales se realiza de manera responsable.</c:v>
                </c:pt>
                <c:pt idx="3">
                  <c:v>169.- En mi institución se fomenta la difusión y cumplimiento del Código de Conducta.</c:v>
                </c:pt>
                <c:pt idx="4">
                  <c:v>173.- Siento que hay compromiso de mi jefe(a) hacia la integridad y el comportamiento ético.</c:v>
                </c:pt>
                <c:pt idx="5">
                  <c:v>164.- Considero que en mi área las y los servidores públicos se manejan de acuerdo a la normatividad, rechazando la intimidación y el maltrato a los demás.</c:v>
                </c:pt>
                <c:pt idx="6">
                  <c:v>166.- En mi área de trabajo el respeto a los Derechos Humanos es promovido por las autoridades.</c:v>
                </c:pt>
                <c:pt idx="7">
                  <c:v>172.- Me parece que en mi área existe compromiso para difundir información pública de manera permanente.</c:v>
                </c:pt>
                <c:pt idx="8">
                  <c:v>174.- Siento que los valores de la institución son comprendidos y compartidos por el personal.</c:v>
                </c:pt>
                <c:pt idx="9">
                  <c:v>167.- En mi institución la Integridad de las y los servidores públicos es perceptible.</c:v>
                </c:pt>
                <c:pt idx="10">
                  <c:v>170.- En mi institución se hacen campañas de fomento respecto a los derechos humanos.</c:v>
                </c:pt>
                <c:pt idx="11">
                  <c:v>165.- Considero que los mandos superiores son congruentes con lo que dicen y lo que hacen.</c:v>
                </c:pt>
                <c:pt idx="13">
                  <c:v>PROMEDIO DEL FACTOR   2016</c:v>
                </c:pt>
                <c:pt idx="15">
                  <c:v>GLOBAL APF   2016</c:v>
                </c:pt>
              </c:strCache>
            </c:strRef>
          </c:cat>
          <c:val>
            <c:numRef>
              <c:f>'2016'!$G$198:$G$213</c:f>
              <c:numCache>
                <c:formatCode>0</c:formatCode>
                <c:ptCount val="16"/>
                <c:pt idx="0">
                  <c:v>82.27</c:v>
                </c:pt>
                <c:pt idx="1">
                  <c:v>80</c:v>
                </c:pt>
                <c:pt idx="2">
                  <c:v>78.790000000000006</c:v>
                </c:pt>
                <c:pt idx="3">
                  <c:v>78.09</c:v>
                </c:pt>
                <c:pt idx="4">
                  <c:v>76.66</c:v>
                </c:pt>
                <c:pt idx="5">
                  <c:v>73.41</c:v>
                </c:pt>
                <c:pt idx="6">
                  <c:v>71.44</c:v>
                </c:pt>
                <c:pt idx="7">
                  <c:v>74.47</c:v>
                </c:pt>
                <c:pt idx="8">
                  <c:v>72.319999999999993</c:v>
                </c:pt>
                <c:pt idx="9">
                  <c:v>70.55</c:v>
                </c:pt>
                <c:pt idx="10">
                  <c:v>68.22</c:v>
                </c:pt>
                <c:pt idx="11">
                  <c:v>61.45</c:v>
                </c:pt>
                <c:pt idx="13">
                  <c:v>73.989999999999995</c:v>
                </c:pt>
                <c:pt idx="15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441488"/>
        <c:axId val="186442048"/>
      </c:barChart>
      <c:catAx>
        <c:axId val="186441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420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49884168625381"/>
          <c:y val="7.1993666080996069E-2"/>
          <c:w val="0.48596253169720266"/>
          <c:h val="0.90538274657816531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'2016'!$F$223:$F$236</c:f>
              <c:strCache>
                <c:ptCount val="14"/>
                <c:pt idx="0">
                  <c:v>192.- Cuando ingresé al área, me sentí bienvenido(a) y me explicaron la organización de la institución, mis funciones y responsabilidades, interrelaciones entre las áreas de la institución y tareas de cada uno de mis compañeros.</c:v>
                </c:pt>
                <c:pt idx="1">
                  <c:v>190.- Considero que en mi área la retroalimentación de la evaluación del desempeño se acompaña en primera instancia de capacitación y apoyo, en lugar de amenazas y críticas.</c:v>
                </c:pt>
                <c:pt idx="2">
                  <c:v>197.- Recibo la capacitación adecuada para la responsabilidad de mi puesto.</c:v>
                </c:pt>
                <c:pt idx="3">
                  <c:v>198.- Siento que hay suficientes oportunidades para hacer carrera y mejorar profesionalmente en la institución.</c:v>
                </c:pt>
                <c:pt idx="4">
                  <c:v>193.- En mi institución los planes de formación se diseñan con base en nuestras necesidades de desarrollo profesional.</c:v>
                </c:pt>
                <c:pt idx="5">
                  <c:v>199.- Siento que mi jefe(a) se interesa por mi desarrollo profesional y personal en la institución.</c:v>
                </c:pt>
                <c:pt idx="6">
                  <c:v>191.- Considero que en mi institución, las personas son separadas de su puesto solamente por causas plenamente justificadas.</c:v>
                </c:pt>
                <c:pt idx="7">
                  <c:v>195.- Percibo que en mi área, se motiva y ayuda al personal antes de proceder a un despido.</c:v>
                </c:pt>
                <c:pt idx="8">
                  <c:v>196.- Percibo que en mi institución se cubren los puestos vacantes con procesos de reclutamiento formales (prensa, bolsas de trabajo, agencias de empleo, instituciones educativas etc.).</c:v>
                </c:pt>
                <c:pt idx="9">
                  <c:v>194.- En mi institución se cubren los puestos vacantes, con el personal de la institución que cubra el perfil requerido de la vacante.</c:v>
                </c:pt>
                <c:pt idx="11">
                  <c:v>PROMEDIO DEL FACTOR   2016</c:v>
                </c:pt>
                <c:pt idx="13">
                  <c:v>GLOBAL APF   2016</c:v>
                </c:pt>
              </c:strCache>
            </c:strRef>
          </c:cat>
          <c:val>
            <c:numRef>
              <c:f>'2016'!$G$223:$G$236</c:f>
              <c:numCache>
                <c:formatCode>0</c:formatCode>
                <c:ptCount val="14"/>
                <c:pt idx="0">
                  <c:v>75.510000000000005</c:v>
                </c:pt>
                <c:pt idx="1">
                  <c:v>73.180000000000007</c:v>
                </c:pt>
                <c:pt idx="2">
                  <c:v>70.67</c:v>
                </c:pt>
                <c:pt idx="3">
                  <c:v>63.21</c:v>
                </c:pt>
                <c:pt idx="4">
                  <c:v>67.27</c:v>
                </c:pt>
                <c:pt idx="5">
                  <c:v>69.150000000000006</c:v>
                </c:pt>
                <c:pt idx="6">
                  <c:v>68.069999999999993</c:v>
                </c:pt>
                <c:pt idx="7">
                  <c:v>67.02</c:v>
                </c:pt>
                <c:pt idx="8">
                  <c:v>67.86</c:v>
                </c:pt>
                <c:pt idx="9">
                  <c:v>64.010000000000005</c:v>
                </c:pt>
                <c:pt idx="11">
                  <c:v>68.599999999999994</c:v>
                </c:pt>
                <c:pt idx="13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444288"/>
        <c:axId val="186444848"/>
      </c:barChart>
      <c:catAx>
        <c:axId val="186444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448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26459787764621"/>
          <c:y val="5.5591060706303763E-2"/>
          <c:w val="0.48973080745859149"/>
          <c:h val="0.92720749279578962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20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75000">
                    <a:schemeClr val="accent1">
                      <a:lumMod val="60000"/>
                      <a:lumOff val="40000"/>
                    </a:schemeClr>
                  </a:gs>
                  <a:gs pos="51000">
                    <a:schemeClr val="accent1">
                      <a:alpha val="75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'2016'!$F$246:$F$268</c:f>
              <c:strCache>
                <c:ptCount val="23"/>
                <c:pt idx="0">
                  <c:v>163.- Conozco el Código de Conducta de mi institución.</c:v>
                </c:pt>
                <c:pt idx="1">
                  <c:v>152.- Mi jefe(a) me trata con respeto y amabilidad.</c:v>
                </c:pt>
                <c:pt idx="2">
                  <c:v>184.- Considero que la Misión, Visión y Valores de mi institución están claramente definidas y comunicadas al personal.</c:v>
                </c:pt>
                <c:pt idx="3">
                  <c:v>169.- En mi institución se fomenta la difusión y cumplimiento del Código de Conducta.</c:v>
                </c:pt>
                <c:pt idx="4">
                  <c:v>173.- Siento que hay compromiso de mi jefe(a) hacia la integridad y el comportamiento ético.</c:v>
                </c:pt>
                <c:pt idx="5">
                  <c:v>156.- Creo que en mi área los mandos superiores respetan las diferencias del personal sin importar su origen étnico o nacional, sexo, edad, discapacidad o condición social.</c:v>
                </c:pt>
                <c:pt idx="6">
                  <c:v>166.- En mi área de trabajo el respeto a los Derechos Humanos es promovido por las autoridades.</c:v>
                </c:pt>
                <c:pt idx="7">
                  <c:v>151.- Me siento apoyado por mis jefes(as) cuando me enfermo.</c:v>
                </c:pt>
                <c:pt idx="8">
                  <c:v>180.- Mi jefe(a) me da autonomía para tomar las decisiones necesarias para el cumplimiento de mis responsabilidades.</c:v>
                </c:pt>
                <c:pt idx="9">
                  <c:v>138.- Mi jefe(a) me proporciona información suficiente y adecuada para realizar bien mi trabajo.</c:v>
                </c:pt>
                <c:pt idx="10">
                  <c:v>143.- Existe compromiso de la alta dirección con la asignación y uso transparente y racional de los recursos.</c:v>
                </c:pt>
                <c:pt idx="11">
                  <c:v>145.- Mi jefe(a) propicia un clima de trabajo agradable, sin olvidar los objetivos del equipo.</c:v>
                </c:pt>
                <c:pt idx="12">
                  <c:v>133.- Mi jefe(a) promueve el aprendizaje continuo para afrontar nuevos procesos.</c:v>
                </c:pt>
                <c:pt idx="13">
                  <c:v>132.- Mi jefe(a) inmediato estimula el cambio y mejora continua.</c:v>
                </c:pt>
                <c:pt idx="14">
                  <c:v>137.- Mi jefe(a) me involucra para la toma decisiones importantes en mi área de trabajo.</c:v>
                </c:pt>
                <c:pt idx="15">
                  <c:v>146.- Periódicamente tengo información sobre el avance de metas y el logro de objetivos.</c:v>
                </c:pt>
                <c:pt idx="16">
                  <c:v>199.- Siento que mi jefe(a) se interesa por mi desarrollo profesional y personal en la institución.</c:v>
                </c:pt>
                <c:pt idx="17">
                  <c:v>154.- Siento que mi jefe(a) se interesa por conocer las dificultades que se me presentan para cumplir con mis objetivos.</c:v>
                </c:pt>
                <c:pt idx="18">
                  <c:v>165.- Considero que los mandos superiores son congruentes con lo que dicen y lo que hacen.</c:v>
                </c:pt>
                <c:pt idx="20">
                  <c:v>PROMEDIO DEL FACTOR   2016</c:v>
                </c:pt>
                <c:pt idx="22">
                  <c:v>GLOBAL APF   2016</c:v>
                </c:pt>
              </c:strCache>
            </c:strRef>
          </c:cat>
          <c:val>
            <c:numRef>
              <c:f>'2016'!$G$246:$G$268</c:f>
              <c:numCache>
                <c:formatCode>0</c:formatCode>
                <c:ptCount val="23"/>
                <c:pt idx="0">
                  <c:v>82.27</c:v>
                </c:pt>
                <c:pt idx="1">
                  <c:v>83.54</c:v>
                </c:pt>
                <c:pt idx="2">
                  <c:v>74.8</c:v>
                </c:pt>
                <c:pt idx="3">
                  <c:v>78.09</c:v>
                </c:pt>
                <c:pt idx="4">
                  <c:v>76.66</c:v>
                </c:pt>
                <c:pt idx="5">
                  <c:v>74.08</c:v>
                </c:pt>
                <c:pt idx="6">
                  <c:v>71.44</c:v>
                </c:pt>
                <c:pt idx="7">
                  <c:v>78.19</c:v>
                </c:pt>
                <c:pt idx="8">
                  <c:v>74.989999999999995</c:v>
                </c:pt>
                <c:pt idx="9">
                  <c:v>75.540000000000006</c:v>
                </c:pt>
                <c:pt idx="10">
                  <c:v>67.25</c:v>
                </c:pt>
                <c:pt idx="11">
                  <c:v>74.81</c:v>
                </c:pt>
                <c:pt idx="12">
                  <c:v>71.3</c:v>
                </c:pt>
                <c:pt idx="13">
                  <c:v>72.819999999999993</c:v>
                </c:pt>
                <c:pt idx="14">
                  <c:v>72.63</c:v>
                </c:pt>
                <c:pt idx="15">
                  <c:v>69.8</c:v>
                </c:pt>
                <c:pt idx="16">
                  <c:v>69.150000000000006</c:v>
                </c:pt>
                <c:pt idx="17">
                  <c:v>71.83</c:v>
                </c:pt>
                <c:pt idx="18">
                  <c:v>61.45</c:v>
                </c:pt>
                <c:pt idx="20">
                  <c:v>73.75</c:v>
                </c:pt>
                <c:pt idx="22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447648"/>
        <c:axId val="186448208"/>
      </c:barChart>
      <c:catAx>
        <c:axId val="186447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4820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'2016'!$F$541</c:f>
          <c:strCache>
            <c:ptCount val="1"/>
            <c:pt idx="0">
              <c:v>ECCO   /   Valores   2016</c:v>
            </c:pt>
          </c:strCache>
        </c:strRef>
      </c:tx>
      <c:layout>
        <c:manualLayout>
          <c:xMode val="edge"/>
          <c:yMode val="edge"/>
          <c:x val="0.38652015955632657"/>
          <c:y val="1.39231938112999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50632987825674336"/>
          <c:y val="0.15129483814523184"/>
          <c:w val="0.48666897993682995"/>
          <c:h val="0.8348662338260349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'2016'!$F$543:$F$555</c:f>
              <c:strCache>
                <c:ptCount val="13"/>
                <c:pt idx="0">
                  <c:v>Cooperación</c:v>
                </c:pt>
                <c:pt idx="1">
                  <c:v>Entorno Cultural y Ecológico</c:v>
                </c:pt>
                <c:pt idx="2">
                  <c:v>Equidad de género</c:v>
                </c:pt>
                <c:pt idx="3">
                  <c:v>Igualdad y no discriminación</c:v>
                </c:pt>
                <c:pt idx="4">
                  <c:v>Integridad</c:v>
                </c:pt>
                <c:pt idx="5">
                  <c:v>Interés Público</c:v>
                </c:pt>
                <c:pt idx="6">
                  <c:v>Liderazgo</c:v>
                </c:pt>
                <c:pt idx="7">
                  <c:v>Rendición de Cuentas</c:v>
                </c:pt>
                <c:pt idx="8">
                  <c:v>Respeto</c:v>
                </c:pt>
                <c:pt idx="9">
                  <c:v>Respeto a los Derechos Humanos</c:v>
                </c:pt>
                <c:pt idx="10">
                  <c:v>Transparencia</c:v>
                </c:pt>
                <c:pt idx="11">
                  <c:v>Global EDUCAL</c:v>
                </c:pt>
                <c:pt idx="12">
                  <c:v>GLOBAL APF   2016</c:v>
                </c:pt>
              </c:strCache>
            </c:strRef>
          </c:cat>
          <c:val>
            <c:numRef>
              <c:f>'2016'!$G$543:$G$555</c:f>
              <c:numCache>
                <c:formatCode>#,###</c:formatCode>
                <c:ptCount val="13"/>
                <c:pt idx="0">
                  <c:v>75</c:v>
                </c:pt>
                <c:pt idx="1">
                  <c:v>70</c:v>
                </c:pt>
                <c:pt idx="2">
                  <c:v>74</c:v>
                </c:pt>
                <c:pt idx="3">
                  <c:v>73</c:v>
                </c:pt>
                <c:pt idx="4">
                  <c:v>68</c:v>
                </c:pt>
                <c:pt idx="5">
                  <c:v>70</c:v>
                </c:pt>
                <c:pt idx="6">
                  <c:v>79</c:v>
                </c:pt>
                <c:pt idx="7">
                  <c:v>69</c:v>
                </c:pt>
                <c:pt idx="8" formatCode="0">
                  <c:v>80</c:v>
                </c:pt>
                <c:pt idx="9">
                  <c:v>71</c:v>
                </c:pt>
                <c:pt idx="10" formatCode="0">
                  <c:v>78</c:v>
                </c:pt>
                <c:pt idx="11" formatCode="0">
                  <c:v>75</c:v>
                </c:pt>
                <c:pt idx="12" formatCode="0">
                  <c:v>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449888"/>
        <c:axId val="186450448"/>
      </c:barChart>
      <c:catAx>
        <c:axId val="186449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5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504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#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4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33504242202281"/>
          <c:y val="6.8488497761309247E-2"/>
          <c:w val="0.49250723310748951"/>
          <c:h val="0.90878401637703798"/>
        </c:manualLayout>
      </c:layout>
      <c:barChart>
        <c:barDir val="bar"/>
        <c:grouping val="clustered"/>
        <c:varyColors val="0"/>
        <c:ser>
          <c:idx val="1"/>
          <c:order val="0"/>
          <c:tx>
            <c:v>2009</c:v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'2016'!$F$279:$F$285</c:f>
              <c:strCache>
                <c:ptCount val="7"/>
                <c:pt idx="0">
                  <c:v>136.- Me siento parte de un equipo de trabajo.</c:v>
                </c:pt>
                <c:pt idx="1">
                  <c:v>134.- El trabajo se organiza de modo que entiendo la relación de mi trabajo con otras áreas de la institución.</c:v>
                </c:pt>
                <c:pt idx="2">
                  <c:v>135.- En mi área de trabajo, cuentan las opiniones de cada uno de mis compañeros y compañeras para generar entre todos alternativas para la solución de problemas.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'2016'!$G$279:$G$285</c:f>
              <c:numCache>
                <c:formatCode>0</c:formatCode>
                <c:ptCount val="7"/>
                <c:pt idx="0">
                  <c:v>72.98</c:v>
                </c:pt>
                <c:pt idx="1">
                  <c:v>72.680000000000007</c:v>
                </c:pt>
                <c:pt idx="2">
                  <c:v>78.14</c:v>
                </c:pt>
                <c:pt idx="4">
                  <c:v>74.599999999999994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452688"/>
        <c:axId val="186453248"/>
      </c:barChart>
      <c:catAx>
        <c:axId val="186452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5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532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45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18410642541134"/>
          <c:y val="7.785400409836632E-2"/>
          <c:w val="0.48732317591685376"/>
          <c:h val="0.91309723933198372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'2016'!$F$301:$F$307</c:f>
              <c:strCache>
                <c:ptCount val="7"/>
                <c:pt idx="0">
                  <c:v>142.- En mi área se promueve a utilizar mesuradamente el agua/energía eléctrica/papel/cualquier recurso natural no renovable durante mi actividad laboral.</c:v>
                </c:pt>
                <c:pt idx="1">
                  <c:v>150.- La jornada laboral en mi área me permite conciliar las responsabilidades familiares y participar en eventos culturales (cine, conciertos, recitales, museos, exposiciones, danza)</c:v>
                </c:pt>
                <c:pt idx="2">
                  <c:v>149.- En mi institución se promueve visitar y cuidar parques históricos, culturales o sitios patrimoniales (monumento, lugar histórico o artístico, sitio arqueológico).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'2016'!$G$301:$G$307</c:f>
              <c:numCache>
                <c:formatCode>0</c:formatCode>
                <c:ptCount val="7"/>
                <c:pt idx="0">
                  <c:v>78.819999999999993</c:v>
                </c:pt>
                <c:pt idx="1">
                  <c:v>69.38</c:v>
                </c:pt>
                <c:pt idx="2">
                  <c:v>62.01</c:v>
                </c:pt>
                <c:pt idx="4">
                  <c:v>70.13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775152"/>
        <c:axId val="186775712"/>
      </c:barChart>
      <c:catAx>
        <c:axId val="186775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7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77571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26467544123043"/>
          <c:y val="8.7202008245701318E-2"/>
          <c:w val="0.49053702366886148"/>
          <c:h val="0.9014868566265819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'2016'!$F$323:$F$330</c:f>
              <c:strCache>
                <c:ptCount val="8"/>
                <c:pt idx="0">
                  <c:v>160.- En mi área se considera que tanto hombres como mujeres realizamos un trabajo útil.</c:v>
                </c:pt>
                <c:pt idx="1">
                  <c:v>155.- Considero que en mi área los puestos iguales de hombres y mujeres tienen asignadas las mismas percepciones.</c:v>
                </c:pt>
                <c:pt idx="2">
                  <c:v>159.- En mi área nadie ha sido víctima de hostigamiento sexual o acoso sexual.</c:v>
                </c:pt>
                <c:pt idx="3">
                  <c:v>158.- En mi área de trabajo existen las oportunidades de ascenso y promoción de manera equitativa tanto para mujeres como para hombres.</c:v>
                </c:pt>
                <c:pt idx="5">
                  <c:v>PROMEDIO DEL FACTOR   2016</c:v>
                </c:pt>
                <c:pt idx="7">
                  <c:v>GLOBAL APF   2016</c:v>
                </c:pt>
              </c:strCache>
            </c:strRef>
          </c:cat>
          <c:val>
            <c:numRef>
              <c:f>'2016'!$G$323:$G$330</c:f>
              <c:numCache>
                <c:formatCode>0</c:formatCode>
                <c:ptCount val="8"/>
                <c:pt idx="0">
                  <c:v>81.63</c:v>
                </c:pt>
                <c:pt idx="1">
                  <c:v>72.8</c:v>
                </c:pt>
                <c:pt idx="2">
                  <c:v>77.61</c:v>
                </c:pt>
                <c:pt idx="3">
                  <c:v>64.569999999999993</c:v>
                </c:pt>
                <c:pt idx="5">
                  <c:v>74.19</c:v>
                </c:pt>
                <c:pt idx="7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777952"/>
        <c:axId val="186778512"/>
      </c:barChart>
      <c:catAx>
        <c:axId val="186777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78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77851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7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74229384117685"/>
          <c:y val="8.2049743782027229E-2"/>
          <c:w val="0.48813086736250993"/>
          <c:h val="0.889725602481508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'2016'!$F$345:$F$352</c:f>
              <c:strCache>
                <c:ptCount val="8"/>
                <c:pt idx="0">
                  <c:v>161.- En mi institución el trato con el público es Igualitario y libre de Discriminación.</c:v>
                </c:pt>
                <c:pt idx="1">
                  <c:v>156.- Creo que en mi área los mandos superiores respetan las diferencias del personal sin importar su origen étnico o nacional, sexo, edad, discapacidad o condición social.</c:v>
                </c:pt>
                <c:pt idx="2">
                  <c:v>157.- En mi área de trabajo el trato entre superiores, subordinados y compañeros, siempre es Igualitario y sin Discriminación.</c:v>
                </c:pt>
                <c:pt idx="3">
                  <c:v>162.- En mi institución existen las instalaciones adecuadas para personas con discapacidad.</c:v>
                </c:pt>
                <c:pt idx="5">
                  <c:v>PROMEDIO DEL FACTOR   2016</c:v>
                </c:pt>
                <c:pt idx="7">
                  <c:v>GLOBAL APF   2016</c:v>
                </c:pt>
              </c:strCache>
            </c:strRef>
          </c:cat>
          <c:val>
            <c:numRef>
              <c:f>'2016'!$G$345:$G$352</c:f>
              <c:numCache>
                <c:formatCode>0</c:formatCode>
                <c:ptCount val="8"/>
                <c:pt idx="0">
                  <c:v>83</c:v>
                </c:pt>
                <c:pt idx="1">
                  <c:v>74.08</c:v>
                </c:pt>
                <c:pt idx="2">
                  <c:v>71.83</c:v>
                </c:pt>
                <c:pt idx="3">
                  <c:v>62.95</c:v>
                </c:pt>
                <c:pt idx="5">
                  <c:v>72.959999999999994</c:v>
                </c:pt>
                <c:pt idx="7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780752"/>
        <c:axId val="186781312"/>
      </c:barChart>
      <c:catAx>
        <c:axId val="186780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78131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84050484577814"/>
          <c:y val="6.2689729706707553E-2"/>
          <c:w val="0.48413095857323063"/>
          <c:h val="0.92150900001597158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'2016'!$F$367:$F$373</c:f>
              <c:strCache>
                <c:ptCount val="7"/>
                <c:pt idx="0">
                  <c:v>174.- Siento que los valores de la institución son comprendidos y compartidos por el personal.</c:v>
                </c:pt>
                <c:pt idx="1">
                  <c:v>167.- En mi institución la Integridad de las y los servidores públicos es perceptible.</c:v>
                </c:pt>
                <c:pt idx="2">
                  <c:v>165.- Considero que los mandos superiores son congruentes con lo que dicen y lo que hacen.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'2016'!$G$367:$G$373</c:f>
              <c:numCache>
                <c:formatCode>0</c:formatCode>
                <c:ptCount val="7"/>
                <c:pt idx="0">
                  <c:v>72.319999999999993</c:v>
                </c:pt>
                <c:pt idx="1">
                  <c:v>70.55</c:v>
                </c:pt>
                <c:pt idx="2">
                  <c:v>61.45</c:v>
                </c:pt>
                <c:pt idx="4">
                  <c:v>68.150000000000006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783552"/>
        <c:axId val="186784112"/>
      </c:barChart>
      <c:catAx>
        <c:axId val="186783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78411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LOS 5 REACTIVOS </a:t>
            </a:r>
            <a:r>
              <a:rPr lang="es-MX" dirty="0">
                <a:solidFill>
                  <a:srgbClr val="FF0000"/>
                </a:solidFill>
              </a:rPr>
              <a:t>MENOS</a:t>
            </a:r>
            <a:r>
              <a:rPr lang="es-MX" dirty="0"/>
              <a:t> CALIFICADOS DE EDUCAL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'2016'!$M$775:$M$779</c:f>
              <c:strCache>
                <c:ptCount val="5"/>
                <c:pt idx="0">
                  <c:v>177.- En mi área se reconocen formalmente los buenos resultados obtenidos.</c:v>
                </c:pt>
                <c:pt idx="1">
                  <c:v>151.- Me siento apoyado por mis jefes(as) cuando me enfermo.</c:v>
                </c:pt>
                <c:pt idx="2">
                  <c:v>168.- En mi institución la protección de datos personales se realiza de manera responsable.</c:v>
                </c:pt>
                <c:pt idx="3">
                  <c:v>180.- Mi jefe(a) me da autonomía para tomar las decisiones necesarias para el cumplimiento de mis responsabilidades.</c:v>
                </c:pt>
                <c:pt idx="4">
                  <c:v>176.- El sueldo que percibo es de acuerdo a mis responsabilidades.</c:v>
                </c:pt>
              </c:strCache>
            </c:strRef>
          </c:cat>
          <c:val>
            <c:numRef>
              <c:f>'2016'!$N$775:$N$779</c:f>
              <c:numCache>
                <c:formatCode>0</c:formatCode>
                <c:ptCount val="5"/>
                <c:pt idx="0">
                  <c:v>62.95</c:v>
                </c:pt>
                <c:pt idx="1">
                  <c:v>62.01</c:v>
                </c:pt>
                <c:pt idx="2">
                  <c:v>61.45</c:v>
                </c:pt>
                <c:pt idx="3">
                  <c:v>53.65</c:v>
                </c:pt>
                <c:pt idx="4">
                  <c:v>49.69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4463536"/>
        <c:axId val="184464096"/>
      </c:barChart>
      <c:catAx>
        <c:axId val="184463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464096"/>
        <c:crosses val="autoZero"/>
        <c:auto val="1"/>
        <c:lblAlgn val="ctr"/>
        <c:lblOffset val="100"/>
        <c:noMultiLvlLbl val="0"/>
      </c:catAx>
      <c:valAx>
        <c:axId val="1844640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46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559680039994992"/>
          <c:y val="9.1412965556780662E-2"/>
          <c:w val="0.48444563477184399"/>
          <c:h val="0.8927858284181609"/>
        </c:manualLayout>
      </c:layout>
      <c:barChart>
        <c:barDir val="bar"/>
        <c:grouping val="clustered"/>
        <c:varyColors val="0"/>
        <c:ser>
          <c:idx val="0"/>
          <c:order val="0"/>
          <c:tx>
            <c:v>2009</c:v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'2016'!$F$390:$F$397</c:f>
              <c:strCache>
                <c:ptCount val="8"/>
                <c:pt idx="0">
                  <c:v>125.- En mi institución se mejora constantemente la atención y los servicios para el público usuario.</c:v>
                </c:pt>
                <c:pt idx="1">
                  <c:v>124.- En la institución, percibo que los comentarios y recomendaciones de los ciudadanos conducen a mejoras en nuestros servicios.</c:v>
                </c:pt>
                <c:pt idx="2">
                  <c:v>126.- Los trámites que se utilizan en mi organización son simples y facilitan la atención.</c:v>
                </c:pt>
                <c:pt idx="3">
                  <c:v>123.- Considero que en mi área se busca la satisfacción colectiva por encima de interés o beneficios particulares.</c:v>
                </c:pt>
                <c:pt idx="5">
                  <c:v>PROMEDIO DEL FACTOR   2016</c:v>
                </c:pt>
                <c:pt idx="7">
                  <c:v>GLOBAL APF   2016</c:v>
                </c:pt>
              </c:strCache>
            </c:strRef>
          </c:cat>
          <c:val>
            <c:numRef>
              <c:f>'2016'!$G$390:$G$397</c:f>
              <c:numCache>
                <c:formatCode>0</c:formatCode>
                <c:ptCount val="8"/>
                <c:pt idx="0">
                  <c:v>71.790000000000006</c:v>
                </c:pt>
                <c:pt idx="1">
                  <c:v>69.239999999999995</c:v>
                </c:pt>
                <c:pt idx="2">
                  <c:v>69.38</c:v>
                </c:pt>
                <c:pt idx="3">
                  <c:v>68.11</c:v>
                </c:pt>
                <c:pt idx="5">
                  <c:v>69.63</c:v>
                </c:pt>
                <c:pt idx="7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786352"/>
        <c:axId val="186786912"/>
      </c:barChart>
      <c:catAx>
        <c:axId val="186786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78691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50111227564132"/>
          <c:y val="7.1168041229595747E-2"/>
          <c:w val="0.48904786219128754"/>
          <c:h val="0.9130306378044912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'2016'!$F$413:$F$419</c:f>
              <c:strCache>
                <c:ptCount val="7"/>
                <c:pt idx="0">
                  <c:v>163.- Conozco el Código de Conducta de mi institución.</c:v>
                </c:pt>
                <c:pt idx="1">
                  <c:v>169.- En mi institución se fomenta la difusión y cumplimiento del Código de Conducta.</c:v>
                </c:pt>
                <c:pt idx="2">
                  <c:v>173.- Siento que hay compromiso de mi jefe(a) hacia la integridad y el comportamiento ético.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'2016'!$G$413:$G$419</c:f>
              <c:numCache>
                <c:formatCode>0</c:formatCode>
                <c:ptCount val="7"/>
                <c:pt idx="0">
                  <c:v>82.27</c:v>
                </c:pt>
                <c:pt idx="1">
                  <c:v>78.09</c:v>
                </c:pt>
                <c:pt idx="2">
                  <c:v>76.66</c:v>
                </c:pt>
                <c:pt idx="4">
                  <c:v>79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6789152"/>
        <c:axId val="184189104"/>
      </c:barChart>
      <c:catAx>
        <c:axId val="186789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8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1891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678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94688702376833"/>
          <c:y val="6.5390609356017204E-2"/>
          <c:w val="0.49061458280644593"/>
          <c:h val="0.91880796424876876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'2016'!$F$434:$F$440</c:f>
              <c:strCache>
                <c:ptCount val="7"/>
                <c:pt idx="0">
                  <c:v>139.- Considero que en mi área de trabajo se promueve la rendición de cuentas.</c:v>
                </c:pt>
                <c:pt idx="1">
                  <c:v>144.- Me parece que en mi institución se manejan los recursos del área de manera responsable y austera.</c:v>
                </c:pt>
                <c:pt idx="2">
                  <c:v>143.- Existe compromiso de la alta dirección con la asignación y uso transparente y racional de los recursos.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'2016'!$G$434:$G$440</c:f>
              <c:numCache>
                <c:formatCode>0</c:formatCode>
                <c:ptCount val="7"/>
                <c:pt idx="0">
                  <c:v>73.2</c:v>
                </c:pt>
                <c:pt idx="1">
                  <c:v>67.78</c:v>
                </c:pt>
                <c:pt idx="2">
                  <c:v>67.25</c:v>
                </c:pt>
                <c:pt idx="4">
                  <c:v>69.430000000000007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4191344"/>
        <c:axId val="184191904"/>
      </c:barChart>
      <c:catAx>
        <c:axId val="184191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1919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24482173565033"/>
          <c:y val="6.5487224642382658E-2"/>
          <c:w val="0.48781224261487943"/>
          <c:h val="0.91871145992923064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'2016'!$F$456:$F$462</c:f>
              <c:strCache>
                <c:ptCount val="7"/>
                <c:pt idx="0">
                  <c:v>153.- Mis compañeras y compañeros en el área me tratan con respeto y confianza.</c:v>
                </c:pt>
                <c:pt idx="1">
                  <c:v>152.- Mi jefe(a) me trata con respeto y amabilidad.</c:v>
                </c:pt>
                <c:pt idx="2">
                  <c:v>148.- En mi área se fomenta el respeto por igual sin importar el nivel jerárquico.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'2016'!$G$456:$G$462</c:f>
              <c:numCache>
                <c:formatCode>0</c:formatCode>
                <c:ptCount val="7"/>
                <c:pt idx="0">
                  <c:v>81.680000000000007</c:v>
                </c:pt>
                <c:pt idx="1">
                  <c:v>83.54</c:v>
                </c:pt>
                <c:pt idx="2">
                  <c:v>74.739999999999995</c:v>
                </c:pt>
                <c:pt idx="4">
                  <c:v>80.02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4194144"/>
        <c:axId val="184194704"/>
      </c:barChart>
      <c:catAx>
        <c:axId val="184194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1947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2331598262116"/>
          <c:y val="6.837236563219147E-2"/>
          <c:w val="0.4889337946685528"/>
          <c:h val="0.915826311760122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'2016'!$F$479:$F$485</c:f>
              <c:strCache>
                <c:ptCount val="7"/>
                <c:pt idx="0">
                  <c:v>164.- Considero que en mi área las y los servidores públicos se manejan de acuerdo a la normatividad, rechazando la intimidación y el maltrato a los demás.</c:v>
                </c:pt>
                <c:pt idx="1">
                  <c:v>166.- En mi área de trabajo el respeto a los Derechos Humanos es promovido por las autoridades.</c:v>
                </c:pt>
                <c:pt idx="2">
                  <c:v>170.- En mi institución se hacen campañas de fomento respecto a los derechos humanos.</c:v>
                </c:pt>
                <c:pt idx="4">
                  <c:v>PROMEDIO DEL FACTOR   2016</c:v>
                </c:pt>
                <c:pt idx="6">
                  <c:v>PROMEDIO DEL FACTOR   2016</c:v>
                </c:pt>
              </c:strCache>
            </c:strRef>
          </c:cat>
          <c:val>
            <c:numRef>
              <c:f>'2016'!$G$479:$G$485</c:f>
              <c:numCache>
                <c:formatCode>0</c:formatCode>
                <c:ptCount val="7"/>
                <c:pt idx="0">
                  <c:v>73.41</c:v>
                </c:pt>
                <c:pt idx="1">
                  <c:v>71.44</c:v>
                </c:pt>
                <c:pt idx="2">
                  <c:v>68.22</c:v>
                </c:pt>
                <c:pt idx="4">
                  <c:v>71.010000000000005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4196944"/>
        <c:axId val="184197504"/>
      </c:barChart>
      <c:catAx>
        <c:axId val="184196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7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1975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2331598262116"/>
          <c:y val="6.837236563219147E-2"/>
          <c:w val="0.4889337946685528"/>
          <c:h val="0.915826311760122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'2016'!$F$501:$F$507</c:f>
              <c:strCache>
                <c:ptCount val="7"/>
                <c:pt idx="0">
                  <c:v>171.- En mi institución se protegen los datos personales de las usuarias y usuarios.</c:v>
                </c:pt>
                <c:pt idx="1">
                  <c:v>168.- En mi institución la protección de datos personales se realiza de manera responsable.</c:v>
                </c:pt>
                <c:pt idx="2">
                  <c:v>172.- Me parece que en mi área existe compromiso para difundir información pública de manera permanente.</c:v>
                </c:pt>
                <c:pt idx="4">
                  <c:v>PROMEDIO DEL FACTOR   2016</c:v>
                </c:pt>
                <c:pt idx="6">
                  <c:v>GLOBAL APF   2016</c:v>
                </c:pt>
              </c:strCache>
            </c:strRef>
          </c:cat>
          <c:val>
            <c:numRef>
              <c:f>'2016'!$G$501:$G$507</c:f>
              <c:numCache>
                <c:formatCode>0</c:formatCode>
                <c:ptCount val="7"/>
                <c:pt idx="0">
                  <c:v>80</c:v>
                </c:pt>
                <c:pt idx="1">
                  <c:v>78.790000000000006</c:v>
                </c:pt>
                <c:pt idx="2">
                  <c:v>74.47</c:v>
                </c:pt>
                <c:pt idx="4">
                  <c:v>77.760000000000005</c:v>
                </c:pt>
                <c:pt idx="6">
                  <c:v>80.260000000000005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4199744"/>
        <c:axId val="184200304"/>
      </c:barChart>
      <c:catAx>
        <c:axId val="184199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20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200304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19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425203651207228E-2"/>
          <c:y val="0.12826611884414396"/>
          <c:w val="0.60632838884090534"/>
          <c:h val="0.8147146101996918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'[Reporte de comentarios y sugerncias ECCO.xls]Hoja1'!$F$12:$J$12</c:f>
              <c:strCache>
                <c:ptCount val="5"/>
                <c:pt idx="0">
                  <c:v>Sugerencia</c:v>
                </c:pt>
                <c:pt idx="1">
                  <c:v>Otro</c:v>
                </c:pt>
                <c:pt idx="2">
                  <c:v>Felicitación o reconocimiento</c:v>
                </c:pt>
                <c:pt idx="3">
                  <c:v>Queja</c:v>
                </c:pt>
                <c:pt idx="4">
                  <c:v>No deseo opinar</c:v>
                </c:pt>
              </c:strCache>
            </c:strRef>
          </c:cat>
          <c:val>
            <c:numRef>
              <c:f>'[Reporte de comentarios y sugerncias ECCO.xls]Hoja1'!$F$13:$J$13</c:f>
              <c:numCache>
                <c:formatCode>General</c:formatCode>
                <c:ptCount val="5"/>
                <c:pt idx="0">
                  <c:v>19</c:v>
                </c:pt>
                <c:pt idx="1">
                  <c:v>13</c:v>
                </c:pt>
                <c:pt idx="2">
                  <c:v>21</c:v>
                </c:pt>
                <c:pt idx="3">
                  <c:v>46</c:v>
                </c:pt>
                <c:pt idx="4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Calificación </a:t>
            </a:r>
            <a:r>
              <a:rPr lang="es-MX" dirty="0"/>
              <a:t>de EDUCAL </a:t>
            </a:r>
            <a:r>
              <a:rPr lang="es-MX" dirty="0" smtClean="0"/>
              <a:t>vs</a:t>
            </a:r>
            <a:r>
              <a:rPr lang="es-MX" baseline="0" dirty="0" smtClean="0"/>
              <a:t> </a:t>
            </a:r>
            <a:r>
              <a:rPr lang="es-MX" baseline="0" dirty="0"/>
              <a:t>los mejores 5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CALIF_INST!$M$16:$M$21</c:f>
              <c:strCache>
                <c:ptCount val="6"/>
                <c:pt idx="0">
                  <c:v>Hospital General "Dr. Manuel Gea González"</c:v>
                </c:pt>
                <c:pt idx="1">
                  <c:v>Administración Portuaria Integral de Dos Bocas, S.A. de C.V.</c:v>
                </c:pt>
                <c:pt idx="2">
                  <c:v>Hospital Infantil de México Federico Gómez</c:v>
                </c:pt>
                <c:pt idx="3">
                  <c:v>Centro de Investigación y Docencia Económicas, A.C.</c:v>
                </c:pt>
                <c:pt idx="4">
                  <c:v>Banco Nacional del Ejército, Fuerza Aérea y Armada, S.N.C.</c:v>
                </c:pt>
                <c:pt idx="5">
                  <c:v>Educal, S.A. de C.V.</c:v>
                </c:pt>
              </c:strCache>
            </c:strRef>
          </c:cat>
          <c:val>
            <c:numRef>
              <c:f>CALIF_INST!$N$16:$N$21</c:f>
              <c:numCache>
                <c:formatCode>#,###</c:formatCode>
                <c:ptCount val="6"/>
                <c:pt idx="0">
                  <c:v>97.5</c:v>
                </c:pt>
                <c:pt idx="1">
                  <c:v>96.27</c:v>
                </c:pt>
                <c:pt idx="2">
                  <c:v>95.24</c:v>
                </c:pt>
                <c:pt idx="3">
                  <c:v>92.62</c:v>
                </c:pt>
                <c:pt idx="4">
                  <c:v>92.08</c:v>
                </c:pt>
                <c:pt idx="5">
                  <c:v>72.099999999999994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4204224"/>
        <c:axId val="184204784"/>
      </c:barChart>
      <c:catAx>
        <c:axId val="18420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204784"/>
        <c:crosses val="autoZero"/>
        <c:auto val="1"/>
        <c:lblAlgn val="ctr"/>
        <c:lblOffset val="100"/>
        <c:noMultiLvlLbl val="0"/>
      </c:catAx>
      <c:valAx>
        <c:axId val="184204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20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/>
              <a:t>LUGAR 151 DE 166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50100880409222526"/>
          <c:y val="5.4829076596902997E-2"/>
          <c:w val="0.49134877579826275"/>
          <c:h val="0.9341397722409825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9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CALIF_INST!$E$1066:$E$1079</c:f>
              <c:strCache>
                <c:ptCount val="14"/>
                <c:pt idx="0">
                  <c:v>Telecomunicaciones de México</c:v>
                </c:pt>
                <c:pt idx="1">
                  <c:v>Instituto Nacional de la Infraestructura Física Educativa</c:v>
                </c:pt>
                <c:pt idx="2">
                  <c:v>El Colegio de la Frontera Sur</c:v>
                </c:pt>
                <c:pt idx="3">
                  <c:v>Instituto para el Desarrollo Técnico de las Haciendas Públicas</c:v>
                </c:pt>
                <c:pt idx="4">
                  <c:v>Compañía Operadora del Centro Cultural y Turístico de Tijuana, S.A. de C.V.</c:v>
                </c:pt>
                <c:pt idx="5">
                  <c:v>Instituto Nacional de Salud Pública</c:v>
                </c:pt>
                <c:pt idx="6">
                  <c:v>Colegio de Bachilleres</c:v>
                </c:pt>
                <c:pt idx="7">
                  <c:v>Patronato de Obras e Instalaciones del Instituto Politécnico Nacional</c:v>
                </c:pt>
                <c:pt idx="8">
                  <c:v>Instituto Nacional de Investigaciones Nucleares</c:v>
                </c:pt>
                <c:pt idx="9">
                  <c:v>Educal, S.A. de C.V.</c:v>
                </c:pt>
                <c:pt idx="10">
                  <c:v>Fideicomiso de los Sistemas Normalizado de Competencia Laboral y de Certificación de Competencia Laboral</c:v>
                </c:pt>
                <c:pt idx="11">
                  <c:v>Centro de Investigación en Alimentación y Desarrollo, A.C.</c:v>
                </c:pt>
                <c:pt idx="12">
                  <c:v>Talleres Gráficos de México</c:v>
                </c:pt>
                <c:pt idx="13">
                  <c:v>El Colegio de San Luis, A.C.</c:v>
                </c:pt>
              </c:strCache>
            </c:strRef>
          </c:cat>
          <c:val>
            <c:numRef>
              <c:f>CALIF_INST!$K$1066:$K$1079</c:f>
              <c:numCache>
                <c:formatCode>#,###</c:formatCode>
                <c:ptCount val="14"/>
                <c:pt idx="0">
                  <c:v>72.959999999999994</c:v>
                </c:pt>
                <c:pt idx="1">
                  <c:v>72.959999999999994</c:v>
                </c:pt>
                <c:pt idx="2">
                  <c:v>72.91</c:v>
                </c:pt>
                <c:pt idx="3">
                  <c:v>72.900000000000006</c:v>
                </c:pt>
                <c:pt idx="4">
                  <c:v>72.709999999999994</c:v>
                </c:pt>
                <c:pt idx="5">
                  <c:v>72.7</c:v>
                </c:pt>
                <c:pt idx="6">
                  <c:v>72.63</c:v>
                </c:pt>
                <c:pt idx="7">
                  <c:v>72.25</c:v>
                </c:pt>
                <c:pt idx="8">
                  <c:v>72.12</c:v>
                </c:pt>
                <c:pt idx="9">
                  <c:v>72.099999999999994</c:v>
                </c:pt>
                <c:pt idx="10">
                  <c:v>72.05</c:v>
                </c:pt>
                <c:pt idx="11">
                  <c:v>72.02</c:v>
                </c:pt>
                <c:pt idx="12">
                  <c:v>71.900000000000006</c:v>
                </c:pt>
                <c:pt idx="13">
                  <c:v>71.72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9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CALIF_INST!$E$1066:$E$1079</c:f>
              <c:strCache>
                <c:ptCount val="14"/>
                <c:pt idx="0">
                  <c:v>Telecomunicaciones de México</c:v>
                </c:pt>
                <c:pt idx="1">
                  <c:v>Instituto Nacional de la Infraestructura Física Educativa</c:v>
                </c:pt>
                <c:pt idx="2">
                  <c:v>El Colegio de la Frontera Sur</c:v>
                </c:pt>
                <c:pt idx="3">
                  <c:v>Instituto para el Desarrollo Técnico de las Haciendas Públicas</c:v>
                </c:pt>
                <c:pt idx="4">
                  <c:v>Compañía Operadora del Centro Cultural y Turístico de Tijuana, S.A. de C.V.</c:v>
                </c:pt>
                <c:pt idx="5">
                  <c:v>Instituto Nacional de Salud Pública</c:v>
                </c:pt>
                <c:pt idx="6">
                  <c:v>Colegio de Bachilleres</c:v>
                </c:pt>
                <c:pt idx="7">
                  <c:v>Patronato de Obras e Instalaciones del Instituto Politécnico Nacional</c:v>
                </c:pt>
                <c:pt idx="8">
                  <c:v>Instituto Nacional de Investigaciones Nucleares</c:v>
                </c:pt>
                <c:pt idx="9">
                  <c:v>Educal, S.A. de C.V.</c:v>
                </c:pt>
                <c:pt idx="10">
                  <c:v>Fideicomiso de los Sistemas Normalizado de Competencia Laboral y de Certificación de Competencia Laboral</c:v>
                </c:pt>
                <c:pt idx="11">
                  <c:v>Centro de Investigación en Alimentación y Desarrollo, A.C.</c:v>
                </c:pt>
                <c:pt idx="12">
                  <c:v>Talleres Gráficos de México</c:v>
                </c:pt>
                <c:pt idx="13">
                  <c:v>El Colegio de San Luis, A.C.</c:v>
                </c:pt>
              </c:strCache>
            </c:strRef>
          </c:cat>
          <c:val>
            <c:numRef>
              <c:f>CALIF_INST!$L$1066:$L$1079</c:f>
              <c:numCache>
                <c:formatCode>General</c:formatCode>
                <c:ptCount val="14"/>
                <c:pt idx="0">
                  <c:v>142.166</c:v>
                </c:pt>
                <c:pt idx="1">
                  <c:v>143.166</c:v>
                </c:pt>
                <c:pt idx="2">
                  <c:v>144.166</c:v>
                </c:pt>
                <c:pt idx="3">
                  <c:v>145.166</c:v>
                </c:pt>
                <c:pt idx="4">
                  <c:v>146.166</c:v>
                </c:pt>
                <c:pt idx="5">
                  <c:v>147.166</c:v>
                </c:pt>
                <c:pt idx="6">
                  <c:v>148.166</c:v>
                </c:pt>
                <c:pt idx="7">
                  <c:v>149.166</c:v>
                </c:pt>
                <c:pt idx="8">
                  <c:v>150.166</c:v>
                </c:pt>
                <c:pt idx="9">
                  <c:v>151.166</c:v>
                </c:pt>
                <c:pt idx="10">
                  <c:v>152.166</c:v>
                </c:pt>
                <c:pt idx="11">
                  <c:v>153.166</c:v>
                </c:pt>
                <c:pt idx="12">
                  <c:v>154.166</c:v>
                </c:pt>
                <c:pt idx="13">
                  <c:v>155.166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7803888"/>
        <c:axId val="187804448"/>
      </c:barChart>
      <c:catAx>
        <c:axId val="187803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780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78044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#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780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'[Reporte de comentarios y sugerncias ECCO.xls]Hoja1'!$E$17:$F$17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'[Reporte de comentarios y sugerncias ECCO.xls]Hoja1'!$G$17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</c:ser>
        <c:ser>
          <c:idx val="1"/>
          <c:order val="1"/>
          <c:tx>
            <c:strRef>
              <c:f>'[Reporte de comentarios y sugerncias ECCO.xls]Hoja1'!$E$18:$F$18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'[Reporte de comentarios y sugerncias ECCO.xls]Hoja1'!$G$18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807808"/>
        <c:axId val="187807248"/>
      </c:barChart>
      <c:valAx>
        <c:axId val="187807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7807808"/>
        <c:crosses val="autoZero"/>
        <c:crossBetween val="between"/>
      </c:valAx>
      <c:catAx>
        <c:axId val="187807808"/>
        <c:scaling>
          <c:orientation val="minMax"/>
        </c:scaling>
        <c:delete val="1"/>
        <c:axPos val="l"/>
        <c:majorTickMark val="out"/>
        <c:minorTickMark val="none"/>
        <c:tickLblPos val="nextTo"/>
        <c:crossAx val="187807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84625687547532"/>
          <c:y val="0.11652893903725951"/>
          <c:w val="0.7978001763021737"/>
          <c:h val="0.8573284628081284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'SOCIO-ECO_2016'!$D$46:$D$52</c:f>
              <c:strCache>
                <c:ptCount val="7"/>
                <c:pt idx="0">
                  <c:v>18 a 20</c:v>
                </c:pt>
                <c:pt idx="1">
                  <c:v>21 a 30</c:v>
                </c:pt>
                <c:pt idx="2">
                  <c:v>31 a 40</c:v>
                </c:pt>
                <c:pt idx="3">
                  <c:v>41 a 50</c:v>
                </c:pt>
                <c:pt idx="4">
                  <c:v>51 a 60</c:v>
                </c:pt>
                <c:pt idx="5">
                  <c:v> 61 a 70</c:v>
                </c:pt>
                <c:pt idx="6">
                  <c:v>Más de 70</c:v>
                </c:pt>
              </c:strCache>
            </c:strRef>
          </c:cat>
          <c:val>
            <c:numRef>
              <c:f>'SOCIO-ECO_2016'!$E$46:$E$52</c:f>
              <c:numCache>
                <c:formatCode>##,##0</c:formatCode>
                <c:ptCount val="7"/>
                <c:pt idx="0">
                  <c:v>11</c:v>
                </c:pt>
                <c:pt idx="1">
                  <c:v>98</c:v>
                </c:pt>
                <c:pt idx="2">
                  <c:v>121</c:v>
                </c:pt>
                <c:pt idx="3">
                  <c:v>76</c:v>
                </c:pt>
                <c:pt idx="4">
                  <c:v>45</c:v>
                </c:pt>
                <c:pt idx="5">
                  <c:v>11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'SOCIO-ECO_2016'!$D$46:$D$52</c:f>
              <c:strCache>
                <c:ptCount val="7"/>
                <c:pt idx="0">
                  <c:v>18 a 20</c:v>
                </c:pt>
                <c:pt idx="1">
                  <c:v>21 a 30</c:v>
                </c:pt>
                <c:pt idx="2">
                  <c:v>31 a 40</c:v>
                </c:pt>
                <c:pt idx="3">
                  <c:v>41 a 50</c:v>
                </c:pt>
                <c:pt idx="4">
                  <c:v>51 a 60</c:v>
                </c:pt>
                <c:pt idx="5">
                  <c:v> 61 a 70</c:v>
                </c:pt>
                <c:pt idx="6">
                  <c:v>Más de 70</c:v>
                </c:pt>
              </c:strCache>
            </c:strRef>
          </c:cat>
          <c:val>
            <c:numRef>
              <c:f>'SOCIO-ECO_2016'!$F$46:$F$52</c:f>
              <c:numCache>
                <c:formatCode>0%</c:formatCode>
                <c:ptCount val="7"/>
                <c:pt idx="0">
                  <c:v>3.0303030303030304E-2</c:v>
                </c:pt>
                <c:pt idx="1">
                  <c:v>0.26997245179063362</c:v>
                </c:pt>
                <c:pt idx="2">
                  <c:v>0.33333333333333331</c:v>
                </c:pt>
                <c:pt idx="3">
                  <c:v>0.20936639118457301</c:v>
                </c:pt>
                <c:pt idx="4">
                  <c:v>0.12396694214876033</c:v>
                </c:pt>
                <c:pt idx="5">
                  <c:v>3.0303030303030304E-2</c:v>
                </c:pt>
                <c:pt idx="6">
                  <c:v>2.7548209366391185E-3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84847968"/>
        <c:axId val="184848528"/>
      </c:barChart>
      <c:catAx>
        <c:axId val="184847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4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84852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4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06429035110618"/>
          <c:y val="0.11652893903725951"/>
          <c:w val="0.81221523623990788"/>
          <c:h val="0.8573284628081284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'SOCIO-ECO_2016'!$D$21:$D$22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'SOCIO-ECO_2016'!$E$21:$E$22</c:f>
              <c:numCache>
                <c:formatCode>##,##0</c:formatCode>
                <c:ptCount val="2"/>
                <c:pt idx="0">
                  <c:v>167</c:v>
                </c:pt>
                <c:pt idx="1">
                  <c:v>196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'SOCIO-ECO_2016'!$D$21:$D$22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'SOCIO-ECO_2016'!$F$21:$F$22</c:f>
              <c:numCache>
                <c:formatCode>0%</c:formatCode>
                <c:ptCount val="2"/>
                <c:pt idx="0">
                  <c:v>0.46005509641873277</c:v>
                </c:pt>
                <c:pt idx="1">
                  <c:v>0.53994490358126723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84851328"/>
        <c:axId val="184851888"/>
      </c:barChart>
      <c:catAx>
        <c:axId val="184851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5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8518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5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9178735332976"/>
          <c:y val="0.11652893903725951"/>
          <c:w val="0.80572861049780797"/>
          <c:h val="0.8573284628081284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'SOCIO-ECO_2016'!$D$71:$D$72</c:f>
              <c:strCache>
                <c:ptCount val="2"/>
                <c:pt idx="0">
                  <c:v>Soltero (a)</c:v>
                </c:pt>
                <c:pt idx="1">
                  <c:v>Casado (a)</c:v>
                </c:pt>
              </c:strCache>
            </c:strRef>
          </c:cat>
          <c:val>
            <c:numRef>
              <c:f>'SOCIO-ECO_2016'!$E$71:$E$72</c:f>
              <c:numCache>
                <c:formatCode>##,##0</c:formatCode>
                <c:ptCount val="2"/>
                <c:pt idx="0">
                  <c:v>212</c:v>
                </c:pt>
                <c:pt idx="1">
                  <c:v>151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'SOCIO-ECO_2016'!$D$71:$D$72</c:f>
              <c:strCache>
                <c:ptCount val="2"/>
                <c:pt idx="0">
                  <c:v>Soltero (a)</c:v>
                </c:pt>
                <c:pt idx="1">
                  <c:v>Casado (a)</c:v>
                </c:pt>
              </c:strCache>
            </c:strRef>
          </c:cat>
          <c:val>
            <c:numRef>
              <c:f>'SOCIO-ECO_2016'!$F$71:$F$72</c:f>
              <c:numCache>
                <c:formatCode>0%</c:formatCode>
                <c:ptCount val="2"/>
                <c:pt idx="0">
                  <c:v>0.58402203856749313</c:v>
                </c:pt>
                <c:pt idx="1">
                  <c:v>0.41597796143250687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84854688"/>
        <c:axId val="184855248"/>
      </c:barChart>
      <c:catAx>
        <c:axId val="184854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55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85524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16523677718305"/>
          <c:y val="9.4696563530979924E-2"/>
          <c:w val="0.48148126142104869"/>
          <c:h val="0.87916090684223092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'SOCIO-ECO_2016'!$D$153:$D$160</c:f>
              <c:strCache>
                <c:ptCount val="8"/>
                <c:pt idx="0">
                  <c:v>Puesto operativo u homólogo</c:v>
                </c:pt>
                <c:pt idx="1">
                  <c:v>Enlace u Homólogo</c:v>
                </c:pt>
                <c:pt idx="2">
                  <c:v>Jefe de departamento y homólogo</c:v>
                </c:pt>
                <c:pt idx="3">
                  <c:v>Subdirector de área u homólogo</c:v>
                </c:pt>
                <c:pt idx="4">
                  <c:v>Director de área u homólogo</c:v>
                </c:pt>
                <c:pt idx="5">
                  <c:v>Director general  adjunto u homólogo </c:v>
                </c:pt>
                <c:pt idx="6">
                  <c:v>Director general u homólogo</c:v>
                </c:pt>
                <c:pt idx="7">
                  <c:v>Titular de unidad o superior</c:v>
                </c:pt>
              </c:strCache>
            </c:strRef>
          </c:cat>
          <c:val>
            <c:numRef>
              <c:f>'SOCIO-ECO_2016'!$E$153:$E$160</c:f>
              <c:numCache>
                <c:formatCode>##,##0</c:formatCode>
                <c:ptCount val="8"/>
                <c:pt idx="0">
                  <c:v>275</c:v>
                </c:pt>
                <c:pt idx="1">
                  <c:v>10</c:v>
                </c:pt>
                <c:pt idx="2">
                  <c:v>65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'SOCIO-ECO_2016'!$D$153:$D$160</c:f>
              <c:strCache>
                <c:ptCount val="8"/>
                <c:pt idx="0">
                  <c:v>Puesto operativo u homólogo</c:v>
                </c:pt>
                <c:pt idx="1">
                  <c:v>Enlace u Homólogo</c:v>
                </c:pt>
                <c:pt idx="2">
                  <c:v>Jefe de departamento y homólogo</c:v>
                </c:pt>
                <c:pt idx="3">
                  <c:v>Subdirector de área u homólogo</c:v>
                </c:pt>
                <c:pt idx="4">
                  <c:v>Director de área u homólogo</c:v>
                </c:pt>
                <c:pt idx="5">
                  <c:v>Director general  adjunto u homólogo </c:v>
                </c:pt>
                <c:pt idx="6">
                  <c:v>Director general u homólogo</c:v>
                </c:pt>
                <c:pt idx="7">
                  <c:v>Titular de unidad o superior</c:v>
                </c:pt>
              </c:strCache>
            </c:strRef>
          </c:cat>
          <c:val>
            <c:numRef>
              <c:f>'SOCIO-ECO_2016'!$F$153:$F$160</c:f>
              <c:numCache>
                <c:formatCode>0%</c:formatCode>
                <c:ptCount val="8"/>
                <c:pt idx="0">
                  <c:v>0.75757575757575757</c:v>
                </c:pt>
                <c:pt idx="1">
                  <c:v>2.7548209366391185E-2</c:v>
                </c:pt>
                <c:pt idx="2">
                  <c:v>0.1790633608815427</c:v>
                </c:pt>
                <c:pt idx="3">
                  <c:v>8.2644628099173556E-3</c:v>
                </c:pt>
                <c:pt idx="4">
                  <c:v>1.1019283746556474E-2</c:v>
                </c:pt>
                <c:pt idx="5">
                  <c:v>0</c:v>
                </c:pt>
                <c:pt idx="6">
                  <c:v>0</c:v>
                </c:pt>
                <c:pt idx="7">
                  <c:v>1.6528925619834711E-2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84858048"/>
        <c:axId val="184858608"/>
      </c:barChart>
      <c:catAx>
        <c:axId val="184858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5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85860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5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14633773706773"/>
          <c:y val="0.11652893903725951"/>
          <c:w val="0.48250023572525974"/>
          <c:h val="0.8573284628081284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'SOCIO-ECO_2016'!$D$204:$D$215</c:f>
              <c:strCache>
                <c:ptCount val="12"/>
                <c:pt idx="0">
                  <c:v>Nunca he trabajado en el Sector Privado</c:v>
                </c:pt>
                <c:pt idx="1">
                  <c:v>Hasta 5</c:v>
                </c:pt>
                <c:pt idx="2">
                  <c:v>6 a 10</c:v>
                </c:pt>
                <c:pt idx="3">
                  <c:v>11 a 15</c:v>
                </c:pt>
                <c:pt idx="4">
                  <c:v>16 a 20 </c:v>
                </c:pt>
                <c:pt idx="5">
                  <c:v>21 a 25</c:v>
                </c:pt>
                <c:pt idx="6">
                  <c:v>26 a 30 </c:v>
                </c:pt>
                <c:pt idx="7">
                  <c:v>31 a 35</c:v>
                </c:pt>
                <c:pt idx="8">
                  <c:v>36 a 40</c:v>
                </c:pt>
                <c:pt idx="9">
                  <c:v>41 a 45</c:v>
                </c:pt>
                <c:pt idx="10">
                  <c:v>46 a 50</c:v>
                </c:pt>
                <c:pt idx="11">
                  <c:v>Más de 50  </c:v>
                </c:pt>
              </c:strCache>
            </c:strRef>
          </c:cat>
          <c:val>
            <c:numRef>
              <c:f>'SOCIO-ECO_2016'!$E$204:$E$215</c:f>
              <c:numCache>
                <c:formatCode>##,##0</c:formatCode>
                <c:ptCount val="12"/>
                <c:pt idx="0">
                  <c:v>87</c:v>
                </c:pt>
                <c:pt idx="1">
                  <c:v>150</c:v>
                </c:pt>
                <c:pt idx="2">
                  <c:v>67</c:v>
                </c:pt>
                <c:pt idx="3">
                  <c:v>23</c:v>
                </c:pt>
                <c:pt idx="4">
                  <c:v>21</c:v>
                </c:pt>
                <c:pt idx="5">
                  <c:v>5</c:v>
                </c:pt>
                <c:pt idx="6">
                  <c:v>6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'SOCIO-ECO_2016'!$D$204:$D$215</c:f>
              <c:strCache>
                <c:ptCount val="12"/>
                <c:pt idx="0">
                  <c:v>Nunca he trabajado en el Sector Privado</c:v>
                </c:pt>
                <c:pt idx="1">
                  <c:v>Hasta 5</c:v>
                </c:pt>
                <c:pt idx="2">
                  <c:v>6 a 10</c:v>
                </c:pt>
                <c:pt idx="3">
                  <c:v>11 a 15</c:v>
                </c:pt>
                <c:pt idx="4">
                  <c:v>16 a 20 </c:v>
                </c:pt>
                <c:pt idx="5">
                  <c:v>21 a 25</c:v>
                </c:pt>
                <c:pt idx="6">
                  <c:v>26 a 30 </c:v>
                </c:pt>
                <c:pt idx="7">
                  <c:v>31 a 35</c:v>
                </c:pt>
                <c:pt idx="8">
                  <c:v>36 a 40</c:v>
                </c:pt>
                <c:pt idx="9">
                  <c:v>41 a 45</c:v>
                </c:pt>
                <c:pt idx="10">
                  <c:v>46 a 50</c:v>
                </c:pt>
                <c:pt idx="11">
                  <c:v>Más de 50  </c:v>
                </c:pt>
              </c:strCache>
            </c:strRef>
          </c:cat>
          <c:val>
            <c:numRef>
              <c:f>'SOCIO-ECO_2016'!$F$204:$F$215</c:f>
              <c:numCache>
                <c:formatCode>0%</c:formatCode>
                <c:ptCount val="12"/>
                <c:pt idx="0">
                  <c:v>0.23966942148760331</c:v>
                </c:pt>
                <c:pt idx="1">
                  <c:v>0.41322314049586778</c:v>
                </c:pt>
                <c:pt idx="2">
                  <c:v>0.18457300275482094</c:v>
                </c:pt>
                <c:pt idx="3">
                  <c:v>6.3360881542699726E-2</c:v>
                </c:pt>
                <c:pt idx="4">
                  <c:v>5.7851239669421489E-2</c:v>
                </c:pt>
                <c:pt idx="5">
                  <c:v>1.3774104683195593E-2</c:v>
                </c:pt>
                <c:pt idx="6">
                  <c:v>1.6528925619834711E-2</c:v>
                </c:pt>
                <c:pt idx="7">
                  <c:v>5.5096418732782371E-3</c:v>
                </c:pt>
                <c:pt idx="8">
                  <c:v>5.5096418732782371E-3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84861408"/>
        <c:axId val="184861968"/>
      </c:barChart>
      <c:catAx>
        <c:axId val="184861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6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86196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8486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48630927962772"/>
          <c:y val="0.11652893903725951"/>
          <c:w val="0.79616018891860407"/>
          <c:h val="0.8573284628081284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'SOCIO-ECO_2016'!$D$229:$D$239</c:f>
              <c:strCache>
                <c:ptCount val="11"/>
                <c:pt idx="0">
                  <c:v>Hasta 5</c:v>
                </c:pt>
                <c:pt idx="1">
                  <c:v>6 a 10</c:v>
                </c:pt>
                <c:pt idx="2">
                  <c:v>11 a 15</c:v>
                </c:pt>
                <c:pt idx="3">
                  <c:v>16 a 20</c:v>
                </c:pt>
                <c:pt idx="4">
                  <c:v>21 a 25</c:v>
                </c:pt>
                <c:pt idx="5">
                  <c:v>26 a 30</c:v>
                </c:pt>
                <c:pt idx="6">
                  <c:v>31 a 35</c:v>
                </c:pt>
                <c:pt idx="7">
                  <c:v>36 a 40</c:v>
                </c:pt>
                <c:pt idx="8">
                  <c:v>41 a 45</c:v>
                </c:pt>
                <c:pt idx="9">
                  <c:v>46 a 50  </c:v>
                </c:pt>
                <c:pt idx="10">
                  <c:v>Más de 50</c:v>
                </c:pt>
              </c:strCache>
            </c:strRef>
          </c:cat>
          <c:val>
            <c:numRef>
              <c:f>'SOCIO-ECO_2016'!$E$229:$E$239</c:f>
              <c:numCache>
                <c:formatCode>##,##0</c:formatCode>
                <c:ptCount val="11"/>
                <c:pt idx="0">
                  <c:v>156</c:v>
                </c:pt>
                <c:pt idx="1">
                  <c:v>77</c:v>
                </c:pt>
                <c:pt idx="2">
                  <c:v>48</c:v>
                </c:pt>
                <c:pt idx="3">
                  <c:v>38</c:v>
                </c:pt>
                <c:pt idx="4">
                  <c:v>24</c:v>
                </c:pt>
                <c:pt idx="5">
                  <c:v>14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'SOCIO-ECO_2016'!$D$229:$D$239</c:f>
              <c:strCache>
                <c:ptCount val="11"/>
                <c:pt idx="0">
                  <c:v>Hasta 5</c:v>
                </c:pt>
                <c:pt idx="1">
                  <c:v>6 a 10</c:v>
                </c:pt>
                <c:pt idx="2">
                  <c:v>11 a 15</c:v>
                </c:pt>
                <c:pt idx="3">
                  <c:v>16 a 20</c:v>
                </c:pt>
                <c:pt idx="4">
                  <c:v>21 a 25</c:v>
                </c:pt>
                <c:pt idx="5">
                  <c:v>26 a 30</c:v>
                </c:pt>
                <c:pt idx="6">
                  <c:v>31 a 35</c:v>
                </c:pt>
                <c:pt idx="7">
                  <c:v>36 a 40</c:v>
                </c:pt>
                <c:pt idx="8">
                  <c:v>41 a 45</c:v>
                </c:pt>
                <c:pt idx="9">
                  <c:v>46 a 50  </c:v>
                </c:pt>
                <c:pt idx="10">
                  <c:v>Más de 50</c:v>
                </c:pt>
              </c:strCache>
            </c:strRef>
          </c:cat>
          <c:val>
            <c:numRef>
              <c:f>'SOCIO-ECO_2016'!$F$229:$F$239</c:f>
              <c:numCache>
                <c:formatCode>0%</c:formatCode>
                <c:ptCount val="11"/>
                <c:pt idx="0">
                  <c:v>0.42975206611570249</c:v>
                </c:pt>
                <c:pt idx="1">
                  <c:v>0.21212121212121213</c:v>
                </c:pt>
                <c:pt idx="2">
                  <c:v>0.13223140495867769</c:v>
                </c:pt>
                <c:pt idx="3">
                  <c:v>0.1046831955922865</c:v>
                </c:pt>
                <c:pt idx="4">
                  <c:v>6.6115702479338845E-2</c:v>
                </c:pt>
                <c:pt idx="5">
                  <c:v>3.8567493112947659E-2</c:v>
                </c:pt>
                <c:pt idx="6">
                  <c:v>1.1019283746556474E-2</c:v>
                </c:pt>
                <c:pt idx="7">
                  <c:v>5.5096418732782371E-3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50212016"/>
        <c:axId val="150212576"/>
      </c:barChart>
      <c:catAx>
        <c:axId val="150212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12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212576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1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0.5484</cdr:x>
      <cdr:y>0.49093</cdr:y>
    </cdr:from>
    <cdr:to>
      <cdr:x>0.56322</cdr:x>
      <cdr:y>0.52768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81243" y="2293456"/>
          <a:ext cx="115586" cy="1729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MX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|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0.05405</cdr:x>
      <cdr:y>0.02814</cdr:y>
    </cdr:from>
    <cdr:to>
      <cdr:x>0.26761</cdr:x>
      <cdr:y>0.10161</cdr:y>
    </cdr:to>
    <cdr:sp macro="" textlink="">
      <cdr:nvSpPr>
        <cdr:cNvPr id="3" name="CuadroTexto 5"/>
        <cdr:cNvSpPr txBox="1"/>
      </cdr:nvSpPr>
      <cdr:spPr>
        <a:xfrm xmlns:a="http://schemas.openxmlformats.org/drawingml/2006/main">
          <a:off x="455612" y="122238"/>
          <a:ext cx="1800225" cy="31908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 i="1" dirty="0"/>
            <a:t>Cómo</a:t>
          </a:r>
          <a:r>
            <a:rPr lang="es-MX" sz="1400" b="1" i="1" baseline="0" dirty="0"/>
            <a:t> es </a:t>
          </a:r>
          <a:r>
            <a:rPr lang="es-MX" sz="1400" b="1" i="1" baseline="0" dirty="0" smtClean="0"/>
            <a:t>EDUCAL</a:t>
          </a:r>
          <a:r>
            <a:rPr lang="es-MX" sz="1400" b="1" i="1" baseline="0" dirty="0"/>
            <a:t>:</a:t>
          </a:r>
          <a:endParaRPr lang="es-MX" sz="1400" b="1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0.04162</cdr:x>
      <cdr:y>0.02814</cdr:y>
    </cdr:from>
    <cdr:to>
      <cdr:x>0.25518</cdr:x>
      <cdr:y>0.14254</cdr:y>
    </cdr:to>
    <cdr:sp macro="" textlink="">
      <cdr:nvSpPr>
        <cdr:cNvPr id="2" name="CuadroTexto 5"/>
        <cdr:cNvSpPr txBox="1"/>
      </cdr:nvSpPr>
      <cdr:spPr>
        <a:xfrm xmlns:a="http://schemas.openxmlformats.org/drawingml/2006/main">
          <a:off x="350837" y="122237"/>
          <a:ext cx="1800225" cy="49688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 i="1"/>
            <a:t>Vivencia de Valores en EDUCAL</a:t>
          </a:r>
          <a:r>
            <a:rPr lang="es-MX" sz="1400" b="1" i="1" baseline="0"/>
            <a:t>:</a:t>
          </a:r>
          <a:endParaRPr lang="es-MX" sz="1400" b="1" i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90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20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16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9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66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46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20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 defTabSz="457200"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F0C43A7-F3C1-7944-B2F9-B68F5F518FE4}" type="slidenum">
              <a:rPr lang="es-ES" smtClean="0"/>
              <a:pPr defTabSz="45720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71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82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47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C8C7A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43A7-F3C1-7944-B2F9-B68F5F518F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25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025D1F6C-A219-4344-ADA2-25AEAE6070C6}" type="datetimeFigureOut">
              <a:rPr lang="es-ES" smtClean="0">
                <a:solidFill>
                  <a:srgbClr val="C8C7A6"/>
                </a:solidFill>
              </a:rPr>
              <a:pPr defTabSz="457200"/>
              <a:t>06/07/2017</a:t>
            </a:fld>
            <a:endParaRPr lang="es-ES">
              <a:solidFill>
                <a:srgbClr val="C8C7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s-ES">
              <a:solidFill>
                <a:srgbClr val="C8C7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0F0C43A7-F3C1-7944-B2F9-B68F5F518FE4}" type="slidenum">
              <a:rPr lang="es-ES" smtClean="0"/>
              <a:pPr defTabSz="45720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4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573159"/>
            <a:ext cx="7543800" cy="1156666"/>
          </a:xfrm>
        </p:spPr>
        <p:txBody>
          <a:bodyPr/>
          <a:lstStyle/>
          <a:p>
            <a:r>
              <a:rPr lang="es-ES" sz="6000" dirty="0" smtClean="0"/>
              <a:t>Educal, S.A. de C.V.</a:t>
            </a:r>
            <a:endParaRPr lang="es-E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730352"/>
            <a:ext cx="6461760" cy="1066800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Resultados ECCO - 2016</a:t>
            </a:r>
            <a:endParaRPr lang="es-ES" sz="3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945" y="332656"/>
            <a:ext cx="227687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0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542643"/>
              </p:ext>
            </p:extLst>
          </p:nvPr>
        </p:nvGraphicFramePr>
        <p:xfrm>
          <a:off x="650875" y="1071562"/>
          <a:ext cx="7842250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79711" y="65416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Años trabajados 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en el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Sector Público</a:t>
            </a:r>
            <a:endParaRPr lang="es-MX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9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305085"/>
              </p:ext>
            </p:extLst>
          </p:nvPr>
        </p:nvGraphicFramePr>
        <p:xfrm>
          <a:off x="539552" y="1181514"/>
          <a:ext cx="7842250" cy="488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979711" y="65416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Años en el puesto actual</a:t>
            </a:r>
            <a:endParaRPr lang="es-MX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174345"/>
              </p:ext>
            </p:extLst>
          </p:nvPr>
        </p:nvGraphicFramePr>
        <p:xfrm>
          <a:off x="606556" y="1340768"/>
          <a:ext cx="7842250" cy="472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79711" y="65416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Nivel Escolar del encuestado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1725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76395" y="268875"/>
            <a:ext cx="78724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Resultados por </a:t>
            </a:r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factor</a:t>
            </a:r>
          </a:p>
          <a:p>
            <a:pPr algn="ctr"/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¿Cómo es EDUCAL?</a:t>
            </a:r>
            <a:endParaRPr lang="es-MX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753172"/>
              </p:ext>
            </p:extLst>
          </p:nvPr>
        </p:nvGraphicFramePr>
        <p:xfrm>
          <a:off x="323327" y="1592314"/>
          <a:ext cx="8371897" cy="447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57411" y="148572"/>
            <a:ext cx="787241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Adaptable al entorno</a:t>
            </a: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en relación a si se tiene la capacidad de introducir cambios y aprender de los errores, de realizar acciones de mejora continua para agregar valor a los procesos de la institución, de alentar la innovación y generar espacios para compartir experiencias y conocimientos.</a:t>
            </a:r>
            <a:endParaRPr lang="es-MX" sz="1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1047"/>
              </p:ext>
            </p:extLst>
          </p:nvPr>
        </p:nvGraphicFramePr>
        <p:xfrm>
          <a:off x="397866" y="1916832"/>
          <a:ext cx="8191500" cy="414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4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11560" y="188640"/>
            <a:ext cx="78724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Adaptable al ciudadano</a:t>
            </a:r>
            <a:endParaRPr lang="es-MX" sz="45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en relación a si se toman en cuenta las opiniones de los ciudadanos, para realizar acciones de mejora continua que agreguen valor a los procesos de la institución y en los servicios a la ciudadanía.</a:t>
            </a:r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777708"/>
              </p:ext>
            </p:extLst>
          </p:nvPr>
        </p:nvGraphicFramePr>
        <p:xfrm>
          <a:off x="459158" y="1772816"/>
          <a:ext cx="8177213" cy="4163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4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0"/>
            <a:ext cx="78724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Colaborativa</a:t>
            </a:r>
            <a:endParaRPr lang="es-MX" sz="45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en cuanto al nivel de cooperación hacia metas comunes, el sentido de pertenencia en un equipo de trabajo, la implicación y participación de los servidores públicos en los objetivos </a:t>
            </a:r>
            <a:r>
              <a:rPr lang="es-MX" sz="1400" dirty="0" smtClean="0">
                <a:latin typeface="Calibri" panose="020F0502020204030204" pitchFamily="34" charset="0"/>
              </a:rPr>
              <a:t>institucionales</a:t>
            </a:r>
            <a:endParaRPr lang="es-MX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330354"/>
              </p:ext>
            </p:extLst>
          </p:nvPr>
        </p:nvGraphicFramePr>
        <p:xfrm>
          <a:off x="467544" y="1628800"/>
          <a:ext cx="8191500" cy="430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9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550" y="116632"/>
            <a:ext cx="787241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Eficiente</a:t>
            </a:r>
            <a:endParaRPr lang="es-MX" sz="33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sobre el uso responsable y claro de los servicios públicos, la disponibilidad de los recursos requeridos para realizar el trabajo, y el uso transparente de los mismos. Así mismo, el grado de claridad y comunicación respecto al logro de objetivos y la orientación a resultados.</a:t>
            </a:r>
          </a:p>
        </p:txBody>
      </p:sp>
      <p:graphicFrame>
        <p:nvGraphicFramePr>
          <p:cNvPr id="6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76563"/>
              </p:ext>
            </p:extLst>
          </p:nvPr>
        </p:nvGraphicFramePr>
        <p:xfrm>
          <a:off x="380005" y="1763238"/>
          <a:ext cx="8191500" cy="4326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2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83566" y="116632"/>
            <a:ext cx="78724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Equilibrada</a:t>
            </a:r>
            <a:endParaRPr lang="es-MX" sz="33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sobre aspectos que inciden al interior de la institución, tales como, bienestar, salud, atención, trato digno y respetuoso, así como la carga de trabajo y su impacto en su vida personal y familiar.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237520"/>
              </p:ext>
            </p:extLst>
          </p:nvPr>
        </p:nvGraphicFramePr>
        <p:xfrm>
          <a:off x="526402" y="1628800"/>
          <a:ext cx="818673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4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551" y="260648"/>
            <a:ext cx="787241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Inclusiva</a:t>
            </a:r>
            <a:endParaRPr lang="es-MX" sz="33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sobre prácticas de igualdad y no discriminación, así cómo de igualdad de género en la institución.</a:t>
            </a:r>
          </a:p>
        </p:txBody>
      </p:sp>
      <p:graphicFrame>
        <p:nvGraphicFramePr>
          <p:cNvPr id="6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764103"/>
              </p:ext>
            </p:extLst>
          </p:nvPr>
        </p:nvGraphicFramePr>
        <p:xfrm>
          <a:off x="380006" y="1700808"/>
          <a:ext cx="81915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0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95536" y="5517232"/>
            <a:ext cx="6048672" cy="7155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MX" sz="1350" dirty="0">
                <a:solidFill>
                  <a:schemeClr val="accent1">
                    <a:lumMod val="75000"/>
                  </a:schemeClr>
                </a:solidFill>
              </a:rPr>
              <a:t>Esta gráfica muestra </a:t>
            </a:r>
            <a:r>
              <a:rPr lang="es-MX" sz="1350" dirty="0" smtClean="0">
                <a:solidFill>
                  <a:schemeClr val="accent1">
                    <a:lumMod val="75000"/>
                  </a:schemeClr>
                </a:solidFill>
              </a:rPr>
              <a:t>la diferencia entre </a:t>
            </a:r>
            <a:r>
              <a:rPr lang="es-MX" sz="1350" dirty="0">
                <a:solidFill>
                  <a:schemeClr val="accent1">
                    <a:lumMod val="75000"/>
                  </a:schemeClr>
                </a:solidFill>
              </a:rPr>
              <a:t>el resultado de la APF y </a:t>
            </a:r>
            <a:r>
              <a:rPr lang="es-MX" sz="1350" dirty="0" smtClean="0">
                <a:solidFill>
                  <a:schemeClr val="accent1">
                    <a:lumMod val="75000"/>
                  </a:schemeClr>
                </a:solidFill>
              </a:rPr>
              <a:t>EDUCAL, la entidad se encuentra dentro del promedio de todos los organismos que participaron, aunque respecto al año pasado descendió su promedio de 78 a 72.</a:t>
            </a:r>
            <a:endParaRPr lang="es-MX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731392"/>
              </p:ext>
            </p:extLst>
          </p:nvPr>
        </p:nvGraphicFramePr>
        <p:xfrm>
          <a:off x="539552" y="548680"/>
          <a:ext cx="7262597" cy="461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52014" y="188640"/>
            <a:ext cx="787241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Motivada</a:t>
            </a: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de aspectos que se instrumentan para motivar a los servidores públicos y responder a sus necesidades, como son la percepción de equidad en la remuneración. Así como de la libertad que tiene el servidor público en la toma de decisiones y forma de solucionar problemas (siempre y cuando no afecte el logro de objetivos y normas). </a:t>
            </a:r>
          </a:p>
        </p:txBody>
      </p:sp>
      <p:graphicFrame>
        <p:nvGraphicFramePr>
          <p:cNvPr id="6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271570"/>
              </p:ext>
            </p:extLst>
          </p:nvPr>
        </p:nvGraphicFramePr>
        <p:xfrm>
          <a:off x="292469" y="1916832"/>
          <a:ext cx="81915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548" y="0"/>
            <a:ext cx="787241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Organizada</a:t>
            </a: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sobre una visión clara y compartida de cómo será la institución en el futuro, de un propósito y dirección para el logro de los objetivos estratégicos, así como la forma en que los servidores públicos contribuyen a estos. Así mismo, percepción de obligaciones, reglas y políticas de la institución, y hasta qué punto se explican claramente a los servidores públicos.</a:t>
            </a:r>
          </a:p>
        </p:txBody>
      </p:sp>
      <p:graphicFrame>
        <p:nvGraphicFramePr>
          <p:cNvPr id="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343424"/>
              </p:ext>
            </p:extLst>
          </p:nvPr>
        </p:nvGraphicFramePr>
        <p:xfrm>
          <a:off x="386466" y="1646605"/>
          <a:ext cx="817857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7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Íntegra</a:t>
            </a: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que las y los servidores públicos la institución tienen sobre una serie de valores compartidos, comportamientos éticos y acciones congruentes que todo servidor público debe anteponer en el desempeño de su empleo, cargo, comisión o funciones.</a:t>
            </a:r>
          </a:p>
        </p:txBody>
      </p:sp>
      <p:graphicFrame>
        <p:nvGraphicFramePr>
          <p:cNvPr id="5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875720"/>
              </p:ext>
            </p:extLst>
          </p:nvPr>
        </p:nvGraphicFramePr>
        <p:xfrm>
          <a:off x="251519" y="1619801"/>
          <a:ext cx="8370838" cy="454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6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552" y="116632"/>
            <a:ext cx="787241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Profesional</a:t>
            </a: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</a:t>
            </a:r>
            <a:r>
              <a:rPr lang="es-MX" sz="1400" dirty="0">
                <a:latin typeface="Calibri" panose="020F0502020204030204" pitchFamily="34" charset="0"/>
              </a:rPr>
              <a:t>la percepción de las y los servidores públicos sobre aspectos relacionados con la Profesionalización, entendida como la Gestión de Recursos Humanos, para que desde una dimensión organizativa, conceptual, metodológica y operativa, se cuente con servidores públicos competentes, éticamente responsables y, que potencialicen sus capacidades para el desempeño de sus </a:t>
            </a:r>
            <a:r>
              <a:rPr lang="es-MX" sz="1400" dirty="0" smtClean="0">
                <a:latin typeface="Calibri" panose="020F0502020204030204" pitchFamily="34" charset="0"/>
              </a:rPr>
              <a:t>funciones.</a:t>
            </a:r>
            <a:endParaRPr lang="es-MX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940026"/>
              </p:ext>
            </p:extLst>
          </p:nvPr>
        </p:nvGraphicFramePr>
        <p:xfrm>
          <a:off x="395536" y="1763237"/>
          <a:ext cx="8361314" cy="432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82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92580"/>
            <a:ext cx="78724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Liderazgo </a:t>
            </a:r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Integral</a:t>
            </a:r>
          </a:p>
          <a:p>
            <a:pPr algn="just"/>
            <a:r>
              <a:rPr lang="es-MX" sz="1400" dirty="0" smtClean="0">
                <a:latin typeface="Calibri" panose="020F0502020204030204" pitchFamily="34" charset="0"/>
              </a:rPr>
              <a:t>Evalúa la percepción de las y los servidores públicos sobre el liderazgo del jefe(a), como reforzador y promotor de las conductas y valores de la cultura organizacional, de manera continua en las actividades cotidianas en el trabajo.</a:t>
            </a:r>
            <a:endParaRPr lang="es-MX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131886"/>
              </p:ext>
            </p:extLst>
          </p:nvPr>
        </p:nvGraphicFramePr>
        <p:xfrm>
          <a:off x="323528" y="1523741"/>
          <a:ext cx="8512474" cy="4689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3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11560" y="148572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ctr">
              <a:spcBef>
                <a:spcPct val="20000"/>
              </a:spcBef>
              <a:buClr>
                <a:srgbClr val="333300"/>
              </a:buClr>
            </a:pPr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¿Cómo se viven los valores en EDUCAL?</a:t>
            </a:r>
          </a:p>
        </p:txBody>
      </p:sp>
      <p:pic>
        <p:nvPicPr>
          <p:cNvPr id="4" name="Imagen 14" descr="Educal Exp Le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45" y="148572"/>
            <a:ext cx="998923" cy="998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298561"/>
              </p:ext>
            </p:extLst>
          </p:nvPr>
        </p:nvGraphicFramePr>
        <p:xfrm>
          <a:off x="467544" y="1504162"/>
          <a:ext cx="8220075" cy="436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5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Cooperación</a:t>
            </a:r>
          </a:p>
        </p:txBody>
      </p:sp>
      <p:graphicFrame>
        <p:nvGraphicFramePr>
          <p:cNvPr id="4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190429"/>
              </p:ext>
            </p:extLst>
          </p:nvPr>
        </p:nvGraphicFramePr>
        <p:xfrm>
          <a:off x="473869" y="1347107"/>
          <a:ext cx="8196262" cy="4163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261751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Entorno Cultural y Ecológico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709783"/>
              </p:ext>
            </p:extLst>
          </p:nvPr>
        </p:nvGraphicFramePr>
        <p:xfrm>
          <a:off x="473869" y="1360033"/>
          <a:ext cx="8196262" cy="458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Equidad de género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9108"/>
              </p:ext>
            </p:extLst>
          </p:nvPr>
        </p:nvGraphicFramePr>
        <p:xfrm>
          <a:off x="473869" y="1347107"/>
          <a:ext cx="8196262" cy="453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1676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Igualdad y no Discriminación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48122"/>
              </p:ext>
            </p:extLst>
          </p:nvPr>
        </p:nvGraphicFramePr>
        <p:xfrm>
          <a:off x="476250" y="1124744"/>
          <a:ext cx="81915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730630"/>
              </p:ext>
            </p:extLst>
          </p:nvPr>
        </p:nvGraphicFramePr>
        <p:xfrm>
          <a:off x="395536" y="1412776"/>
          <a:ext cx="8177892" cy="438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26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Integridad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047668"/>
              </p:ext>
            </p:extLst>
          </p:nvPr>
        </p:nvGraphicFramePr>
        <p:xfrm>
          <a:off x="487816" y="1308326"/>
          <a:ext cx="8168368" cy="456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Interés Público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076075"/>
              </p:ext>
            </p:extLst>
          </p:nvPr>
        </p:nvGraphicFramePr>
        <p:xfrm>
          <a:off x="341188" y="1340768"/>
          <a:ext cx="81915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Liderazgo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831412"/>
              </p:ext>
            </p:extLst>
          </p:nvPr>
        </p:nvGraphicFramePr>
        <p:xfrm>
          <a:off x="347991" y="1124744"/>
          <a:ext cx="8177893" cy="468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Rendición de Cuentas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757883"/>
              </p:ext>
            </p:extLst>
          </p:nvPr>
        </p:nvGraphicFramePr>
        <p:xfrm>
          <a:off x="320776" y="1340768"/>
          <a:ext cx="8232323" cy="461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Respeto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211358"/>
              </p:ext>
            </p:extLst>
          </p:nvPr>
        </p:nvGraphicFramePr>
        <p:xfrm>
          <a:off x="320776" y="1196752"/>
          <a:ext cx="823232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81757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Respeto a los Derechos Humanos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076533"/>
              </p:ext>
            </p:extLst>
          </p:nvPr>
        </p:nvGraphicFramePr>
        <p:xfrm>
          <a:off x="444133" y="1340768"/>
          <a:ext cx="823232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0733" y="188640"/>
            <a:ext cx="787241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Transparencia</a:t>
            </a:r>
            <a:endParaRPr lang="es-MX" sz="45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924449"/>
              </p:ext>
            </p:extLst>
          </p:nvPr>
        </p:nvGraphicFramePr>
        <p:xfrm>
          <a:off x="334384" y="1340768"/>
          <a:ext cx="8205107" cy="460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398074"/>
            <a:ext cx="77397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b="1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algn="ctr"/>
            <a:endParaRPr lang="es-MX" sz="1200" dirty="0"/>
          </a:p>
          <a:p>
            <a:pPr algn="just"/>
            <a:endParaRPr lang="es-MX" sz="1200" b="1" i="1" dirty="0"/>
          </a:p>
          <a:p>
            <a:pPr algn="just"/>
            <a:endParaRPr lang="es-MX" sz="1200" dirty="0"/>
          </a:p>
        </p:txBody>
      </p:sp>
      <p:pic>
        <p:nvPicPr>
          <p:cNvPr id="4" name="Imagen 14" descr="Educal Exp Le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45" y="148572"/>
            <a:ext cx="998923" cy="998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ángulo 4"/>
          <p:cNvSpPr/>
          <p:nvPr/>
        </p:nvSpPr>
        <p:spPr>
          <a:xfrm>
            <a:off x="107504" y="371034"/>
            <a:ext cx="7632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Análisis </a:t>
            </a:r>
            <a:r>
              <a:rPr lang="es-MX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cualitativo (Comentarios y Sugerencias)</a:t>
            </a:r>
            <a:endParaRPr lang="es-MX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650600"/>
              </p:ext>
            </p:extLst>
          </p:nvPr>
        </p:nvGraphicFramePr>
        <p:xfrm>
          <a:off x="575251" y="1386697"/>
          <a:ext cx="6696744" cy="463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260648"/>
            <a:ext cx="784887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Fortalezas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EDUCAL</a:t>
            </a:r>
          </a:p>
          <a:p>
            <a:pPr algn="ctr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¿Cuáles aspectos debe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reforzar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EDUCAL?</a:t>
            </a:r>
          </a:p>
          <a:p>
            <a:pPr algn="ctr"/>
            <a:endParaRPr lang="es-MX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Organizada</a:t>
            </a: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Este </a:t>
            </a:r>
            <a:r>
              <a:rPr lang="es-MX" sz="1600" dirty="0">
                <a:solidFill>
                  <a:srgbClr val="000000"/>
                </a:solidFill>
                <a:latin typeface="Calibri" panose="020F0502020204030204" pitchFamily="34" charset="0"/>
              </a:rPr>
              <a:t>factor </a:t>
            </a:r>
            <a:r>
              <a:rPr lang="es-MX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fue el más alto debido a promedio de los siguientes reactivos:</a:t>
            </a:r>
            <a:endParaRPr lang="es-MX" sz="1600" b="1" i="1" dirty="0"/>
          </a:p>
          <a:p>
            <a:r>
              <a:rPr lang="es-MX" sz="1600" b="1" i="1" dirty="0" smtClean="0"/>
              <a:t>“Mis funciones están claramente definidas”</a:t>
            </a:r>
          </a:p>
          <a:p>
            <a:r>
              <a:rPr lang="es-MX" sz="1600" b="1" i="1" dirty="0" smtClean="0"/>
              <a:t>“Estoy consiente como mi trabajo contribuye al logro de los objetivos de mi área”</a:t>
            </a:r>
          </a:p>
          <a:p>
            <a:endParaRPr lang="es-MX" sz="1600" b="1" i="1" dirty="0" smtClean="0"/>
          </a:p>
          <a:p>
            <a:r>
              <a:rPr lang="es-MX" sz="1600" dirty="0" smtClean="0"/>
              <a:t>Este resultado muestra que el esfuerzo que se ha realizado en el perfilamiento de puestos y la definición de funciones ha sido percibido y ha contribuido a la mejor distribución del trabajo, por lo que habrá que continuar implementando estrategias de reingeniería de procesos y redistribución de funciones para optimizar los resultados de las áreas.    </a:t>
            </a:r>
            <a:endParaRPr lang="es-MX" sz="1600" dirty="0"/>
          </a:p>
          <a:p>
            <a:pPr algn="just"/>
            <a:endParaRPr lang="es-MX" sz="1600" dirty="0"/>
          </a:p>
          <a:p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Íntegra</a:t>
            </a:r>
            <a:endParaRPr lang="es-MX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sz="1600" dirty="0">
                <a:solidFill>
                  <a:srgbClr val="000000"/>
                </a:solidFill>
                <a:latin typeface="Calibri" panose="020F0502020204030204" pitchFamily="34" charset="0"/>
              </a:rPr>
              <a:t>Este factor fue el </a:t>
            </a:r>
            <a:r>
              <a:rPr lang="es-MX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segundo más </a:t>
            </a:r>
            <a:r>
              <a:rPr lang="es-MX" sz="1600" dirty="0">
                <a:solidFill>
                  <a:srgbClr val="000000"/>
                </a:solidFill>
                <a:latin typeface="Calibri" panose="020F0502020204030204" pitchFamily="34" charset="0"/>
              </a:rPr>
              <a:t>alto debido a promedio de los siguientes reactivos</a:t>
            </a:r>
            <a:r>
              <a:rPr lang="es-MX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s-MX" sz="1600" b="1" i="1" dirty="0"/>
          </a:p>
          <a:p>
            <a:r>
              <a:rPr lang="es-MX" sz="1600" b="1" i="1" dirty="0" smtClean="0"/>
              <a:t>“Conozco el código de conducta de mi institución”</a:t>
            </a:r>
          </a:p>
          <a:p>
            <a:r>
              <a:rPr lang="es-MX" sz="1600" b="1" i="1" dirty="0"/>
              <a:t>“En mi institución se protegen los datos personales de las usuarias y usuarios</a:t>
            </a:r>
            <a:r>
              <a:rPr lang="es-MX" sz="1600" b="1" i="1" dirty="0" smtClean="0"/>
              <a:t>”</a:t>
            </a:r>
          </a:p>
          <a:p>
            <a:endParaRPr lang="es-MX" sz="1600" b="1" i="1" dirty="0"/>
          </a:p>
          <a:p>
            <a:r>
              <a:rPr lang="es-MX" sz="1600" dirty="0"/>
              <a:t>Durante el año pasado se realizó una ardua campaña de difusión del código de conducta y el resultado es un mejor conocimiento y aplicación del mismo, por lo que se continuará trabajando en este tipo de campañas. </a:t>
            </a:r>
          </a:p>
          <a:p>
            <a:endParaRPr lang="es-MX" sz="1600" dirty="0" smtClean="0"/>
          </a:p>
          <a:p>
            <a:pPr algn="just"/>
            <a:endParaRPr lang="es-MX" sz="1600" dirty="0"/>
          </a:p>
        </p:txBody>
      </p:sp>
      <p:pic>
        <p:nvPicPr>
          <p:cNvPr id="3" name="Imagen 14" descr="Educal Exp Le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45" y="148572"/>
            <a:ext cx="998923" cy="998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1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5918" y="548680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Fortalezas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en EDUCAL</a:t>
            </a:r>
          </a:p>
          <a:p>
            <a:pPr algn="ctr"/>
            <a:endParaRPr lang="es-MX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Equilibrada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sz="1600" dirty="0">
                <a:solidFill>
                  <a:srgbClr val="000000"/>
                </a:solidFill>
                <a:latin typeface="Calibri" panose="020F0502020204030204" pitchFamily="34" charset="0"/>
              </a:rPr>
              <a:t>Este factor fue el segundo más alto debido a promedio de los siguientes reactivos:</a:t>
            </a:r>
            <a:endParaRPr lang="es-MX" sz="1600" b="1" i="1" dirty="0"/>
          </a:p>
          <a:p>
            <a:r>
              <a:rPr lang="es-MX" sz="1600" b="1" i="1" dirty="0" smtClean="0"/>
              <a:t>“Mi jefe me trata con respeto y amabilidad”</a:t>
            </a:r>
          </a:p>
          <a:p>
            <a:r>
              <a:rPr lang="es-MX" sz="1600" b="1" i="1" dirty="0" smtClean="0"/>
              <a:t>“Mis compañeros de área me tratan con respeto y confianza”</a:t>
            </a:r>
          </a:p>
          <a:p>
            <a:endParaRPr lang="es-MX" sz="1600" dirty="0"/>
          </a:p>
          <a:p>
            <a:pPr algn="just"/>
            <a:r>
              <a:rPr lang="es-MX" sz="1600" dirty="0"/>
              <a:t>Esto </a:t>
            </a:r>
            <a:r>
              <a:rPr lang="es-MX" sz="1600" dirty="0" smtClean="0"/>
              <a:t>muestra que dentro de la entidad el trato que recibe el personal es respetuoso y en apego a la promoción constante que se realiza de los valores, por lo que habrá que continuar fomentando dicha conducta. </a:t>
            </a:r>
            <a:endParaRPr lang="es-MX" sz="1600" dirty="0"/>
          </a:p>
          <a:p>
            <a:pPr algn="just"/>
            <a:endParaRPr lang="es-MX" sz="1600" dirty="0"/>
          </a:p>
          <a:p>
            <a:pPr algn="just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Colaborativa</a:t>
            </a:r>
          </a:p>
          <a:p>
            <a:pPr algn="just"/>
            <a:r>
              <a:rPr lang="es-MX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Dicho factor manifestó una evaluación alta:</a:t>
            </a:r>
            <a:endParaRPr lang="es-MX" sz="1600" b="1" i="1" dirty="0"/>
          </a:p>
          <a:p>
            <a:pPr algn="just"/>
            <a:r>
              <a:rPr lang="es-MX" sz="1600" b="1" i="1" dirty="0" smtClean="0"/>
              <a:t>“Me siento parte de un equipo de trabajo”</a:t>
            </a:r>
            <a:endParaRPr lang="es-MX" sz="1600" b="1" i="1" dirty="0"/>
          </a:p>
          <a:p>
            <a:pPr algn="just"/>
            <a:endParaRPr lang="es-MX" sz="1600" dirty="0"/>
          </a:p>
          <a:p>
            <a:pPr algn="just"/>
            <a:r>
              <a:rPr lang="es-MX" sz="1600" dirty="0" smtClean="0"/>
              <a:t>Lo anterior, denota que los trabajadores (as) se sienten parte de sus equipos por lo que habrá que reforzar esta percepción a través de cursos que coadyuven al óptimo desarrollo de los equipos de trabajo y su conformación.</a:t>
            </a:r>
            <a:endParaRPr lang="es-MX" sz="1600" dirty="0"/>
          </a:p>
          <a:p>
            <a:pPr algn="just"/>
            <a:endParaRPr lang="es-MX" sz="1600" b="1" i="1" dirty="0"/>
          </a:p>
          <a:p>
            <a:pPr algn="just"/>
            <a:endParaRPr lang="es-MX" sz="1600" dirty="0"/>
          </a:p>
        </p:txBody>
      </p:sp>
      <p:pic>
        <p:nvPicPr>
          <p:cNvPr id="3" name="Imagen 14" descr="Educal Exp Le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45" y="148572"/>
            <a:ext cx="998923" cy="998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086134"/>
              </p:ext>
            </p:extLst>
          </p:nvPr>
        </p:nvGraphicFramePr>
        <p:xfrm>
          <a:off x="467544" y="1412776"/>
          <a:ext cx="8164287" cy="438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8640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773286"/>
              </p:ext>
            </p:extLst>
          </p:nvPr>
        </p:nvGraphicFramePr>
        <p:xfrm>
          <a:off x="755576" y="1556792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2249996" y="13106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3600" b="1" i="0" u="none" strike="noStrike" kern="1200" spc="0" baseline="0">
                <a:solidFill>
                  <a:srgbClr val="84A932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ANÁLISIS COMPARATIVO</a:t>
            </a:r>
          </a:p>
        </p:txBody>
      </p:sp>
    </p:spTree>
    <p:extLst>
      <p:ext uri="{BB962C8B-B14F-4D97-AF65-F5344CB8AC3E}">
        <p14:creationId xmlns:p14="http://schemas.microsoft.com/office/powerpoint/2010/main" val="20369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025342"/>
              </p:ext>
            </p:extLst>
          </p:nvPr>
        </p:nvGraphicFramePr>
        <p:xfrm>
          <a:off x="611560" y="188640"/>
          <a:ext cx="7776864" cy="600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2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696" y="2586888"/>
            <a:ext cx="1847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1350" dirty="0"/>
          </a:p>
        </p:txBody>
      </p:sp>
      <p:sp>
        <p:nvSpPr>
          <p:cNvPr id="3" name="Rectángulo 2"/>
          <p:cNvSpPr/>
          <p:nvPr/>
        </p:nvSpPr>
        <p:spPr>
          <a:xfrm>
            <a:off x="1187624" y="260648"/>
            <a:ext cx="6492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600" b="1" i="0" u="none" strike="noStrike" kern="1200" spc="0" baseline="0">
                <a:solidFill>
                  <a:srgbClr val="84A932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ECCO 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2015 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VS 2016</a:t>
            </a:r>
            <a:endParaRPr lang="es-MX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n 14" descr="Educal Exp Le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45" y="148572"/>
            <a:ext cx="998923" cy="998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293724"/>
              </p:ext>
            </p:extLst>
          </p:nvPr>
        </p:nvGraphicFramePr>
        <p:xfrm>
          <a:off x="1043608" y="1340768"/>
          <a:ext cx="64087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3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ducallibros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806"/>
          <a:stretch/>
        </p:blipFill>
        <p:spPr>
          <a:xfrm>
            <a:off x="0" y="5124104"/>
            <a:ext cx="808031" cy="1752600"/>
          </a:xfrm>
          <a:prstGeom prst="rect">
            <a:avLst/>
          </a:prstGeom>
          <a:ln>
            <a:noFill/>
          </a:ln>
        </p:spPr>
      </p:pic>
      <p:pic>
        <p:nvPicPr>
          <p:cNvPr id="3" name="Imagen 2" descr="Educallibros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806"/>
          <a:stretch/>
        </p:blipFill>
        <p:spPr>
          <a:xfrm>
            <a:off x="0" y="3421640"/>
            <a:ext cx="808031" cy="1752600"/>
          </a:xfrm>
          <a:prstGeom prst="rect">
            <a:avLst/>
          </a:prstGeom>
          <a:ln>
            <a:noFill/>
          </a:ln>
        </p:spPr>
      </p:pic>
      <p:pic>
        <p:nvPicPr>
          <p:cNvPr id="4" name="Imagen 3" descr="Educallibros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806"/>
          <a:stretch/>
        </p:blipFill>
        <p:spPr>
          <a:xfrm>
            <a:off x="-1" y="1685753"/>
            <a:ext cx="808031" cy="1752600"/>
          </a:xfrm>
          <a:prstGeom prst="rect">
            <a:avLst/>
          </a:prstGeom>
          <a:ln>
            <a:noFill/>
          </a:ln>
        </p:spPr>
      </p:pic>
      <p:pic>
        <p:nvPicPr>
          <p:cNvPr id="5" name="Imagen 4" descr="Educallibros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806"/>
          <a:stretch/>
        </p:blipFill>
        <p:spPr>
          <a:xfrm>
            <a:off x="0" y="-1"/>
            <a:ext cx="808031" cy="1721169"/>
          </a:xfrm>
          <a:prstGeom prst="rect">
            <a:avLst/>
          </a:prstGeom>
          <a:ln>
            <a:noFill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2627784" y="692696"/>
            <a:ext cx="4026175" cy="7113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400" b="1" dirty="0" smtClean="0"/>
              <a:t>Muchas gracias</a:t>
            </a:r>
            <a:endParaRPr lang="es-ES" sz="4000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5" y="1662957"/>
            <a:ext cx="417646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8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547664" y="394117"/>
            <a:ext cx="53903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RESULTADOS SOCIODEMOGRÁFICOS</a:t>
            </a:r>
            <a:endParaRPr lang="es-MX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017245"/>
              </p:ext>
            </p:extLst>
          </p:nvPr>
        </p:nvGraphicFramePr>
        <p:xfrm>
          <a:off x="323528" y="1338624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511660" y="112474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Promedio de edad de la/ el encuestado en el universo de EDUCAL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5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574734" y="1243499"/>
            <a:ext cx="5886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División por género en el universo general de EDUCAL </a:t>
            </a:r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654542"/>
              </p:ext>
            </p:extLst>
          </p:nvPr>
        </p:nvGraphicFramePr>
        <p:xfrm>
          <a:off x="1331638" y="1606181"/>
          <a:ext cx="6372799" cy="385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746407"/>
              </p:ext>
            </p:extLst>
          </p:nvPr>
        </p:nvGraphicFramePr>
        <p:xfrm>
          <a:off x="395536" y="1268760"/>
          <a:ext cx="7826375" cy="4706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400510" y="836712"/>
            <a:ext cx="4259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Estado Civil en el Universo de EDUCAL</a:t>
            </a:r>
          </a:p>
          <a:p>
            <a:endParaRPr lang="es-MX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817108"/>
              </p:ext>
            </p:extLst>
          </p:nvPr>
        </p:nvGraphicFramePr>
        <p:xfrm>
          <a:off x="199169" y="1254453"/>
          <a:ext cx="7842250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9" y="193692"/>
            <a:ext cx="1075068" cy="107506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547664" y="731226"/>
            <a:ext cx="5145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ivel 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del puesto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desempeñado actualmente 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619501"/>
              </p:ext>
            </p:extLst>
          </p:nvPr>
        </p:nvGraphicFramePr>
        <p:xfrm>
          <a:off x="570929" y="1124744"/>
          <a:ext cx="7858125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72" y="116632"/>
            <a:ext cx="1075068" cy="107506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979711" y="65416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Años trabajados 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en el Sector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Privado</a:t>
            </a:r>
            <a:r>
              <a:rPr lang="es-MX" sz="2000" dirty="0" smtClean="0"/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9574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Retrospección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</TotalTime>
  <Words>1114</Words>
  <Application>Microsoft Office PowerPoint</Application>
  <PresentationFormat>Presentación en pantalla (4:3)</PresentationFormat>
  <Paragraphs>104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Retrospección</vt:lpstr>
      <vt:lpstr>Educal, S.A. de C.V.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Daniela Quiroz Bonilla</cp:lastModifiedBy>
  <cp:revision>116</cp:revision>
  <dcterms:created xsi:type="dcterms:W3CDTF">2014-11-24T08:23:17Z</dcterms:created>
  <dcterms:modified xsi:type="dcterms:W3CDTF">2017-07-06T18:42:42Z</dcterms:modified>
</cp:coreProperties>
</file>